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sldIdLst>
    <p:sldId id="256" r:id="rId2"/>
    <p:sldId id="257" r:id="rId3"/>
    <p:sldId id="258" r:id="rId4"/>
    <p:sldId id="260" r:id="rId5"/>
    <p:sldId id="261" r:id="rId6"/>
    <p:sldId id="262" r:id="rId7"/>
    <p:sldId id="266" r:id="rId8"/>
    <p:sldId id="267" r:id="rId9"/>
    <p:sldId id="268" r:id="rId10"/>
    <p:sldId id="269" r:id="rId11"/>
    <p:sldId id="270" r:id="rId12"/>
    <p:sldId id="271" r:id="rId13"/>
    <p:sldId id="272" r:id="rId14"/>
    <p:sldId id="273" r:id="rId15"/>
    <p:sldId id="274" r:id="rId16"/>
    <p:sldId id="275" r:id="rId17"/>
    <p:sldId id="276" r:id="rId18"/>
    <p:sldId id="263" r:id="rId19"/>
    <p:sldId id="265" r:id="rId20"/>
    <p:sldId id="264" r:id="rId21"/>
    <p:sldId id="259"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37"/>
    <p:restoredTop sz="95940"/>
  </p:normalViewPr>
  <p:slideViewPr>
    <p:cSldViewPr snapToGrid="0" snapToObjects="1">
      <p:cViewPr varScale="1">
        <p:scale>
          <a:sx n="70" d="100"/>
          <a:sy n="70" d="100"/>
        </p:scale>
        <p:origin x="216" y="8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hyperlink" Target="https://www.nationaleatingdisorders.org/free-low-cost-support" TargetMode="Externa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nationaleatingdisorders.org/free-low-cost-support" TargetMode="External"/><Relationship Id="rId7" Type="http://schemas.openxmlformats.org/officeDocument/2006/relationships/image" Target="../media/image18.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5850D00-F470-4401-9331-8B1F5A761706}"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4CF0081-9A5A-4B77-B698-75DB91A7BDD6}">
      <dgm:prSet/>
      <dgm:spPr/>
      <dgm:t>
        <a:bodyPr/>
        <a:lstStyle/>
        <a:p>
          <a:r>
            <a:rPr lang="en-US"/>
            <a:t>Eating disorders are psychological disorders that involve extreme disturbance in eating behavior</a:t>
          </a:r>
        </a:p>
      </dgm:t>
    </dgm:pt>
    <dgm:pt modelId="{F3477A82-9312-4A29-8459-F884B51A375A}" type="parTrans" cxnId="{62CF1CCC-C4BB-490D-94FB-9335B586E513}">
      <dgm:prSet/>
      <dgm:spPr/>
      <dgm:t>
        <a:bodyPr/>
        <a:lstStyle/>
        <a:p>
          <a:endParaRPr lang="en-US"/>
        </a:p>
      </dgm:t>
    </dgm:pt>
    <dgm:pt modelId="{F1888111-614C-4AF6-9AF5-93FC7CE9742A}" type="sibTrans" cxnId="{62CF1CCC-C4BB-490D-94FB-9335B586E513}">
      <dgm:prSet/>
      <dgm:spPr/>
      <dgm:t>
        <a:bodyPr/>
        <a:lstStyle/>
        <a:p>
          <a:endParaRPr lang="en-US"/>
        </a:p>
      </dgm:t>
    </dgm:pt>
    <dgm:pt modelId="{A609491E-6D4A-4451-BAA0-E9A173B9CE56}">
      <dgm:prSet/>
      <dgm:spPr/>
      <dgm:t>
        <a:bodyPr/>
        <a:lstStyle/>
        <a:p>
          <a:r>
            <a:rPr lang="en-US"/>
            <a:t>Eating disorders are serious but treatable </a:t>
          </a:r>
        </a:p>
      </dgm:t>
    </dgm:pt>
    <dgm:pt modelId="{0C0284DB-89F7-4737-9846-9E1F06EB7871}" type="parTrans" cxnId="{7B13A56F-AC81-4F54-85BD-089CCC49421E}">
      <dgm:prSet/>
      <dgm:spPr/>
      <dgm:t>
        <a:bodyPr/>
        <a:lstStyle/>
        <a:p>
          <a:endParaRPr lang="en-US"/>
        </a:p>
      </dgm:t>
    </dgm:pt>
    <dgm:pt modelId="{DCA0DB43-C3B6-497D-817D-A99E0304A2FD}" type="sibTrans" cxnId="{7B13A56F-AC81-4F54-85BD-089CCC49421E}">
      <dgm:prSet/>
      <dgm:spPr/>
      <dgm:t>
        <a:bodyPr/>
        <a:lstStyle/>
        <a:p>
          <a:endParaRPr lang="en-US"/>
        </a:p>
      </dgm:t>
    </dgm:pt>
    <dgm:pt modelId="{FB72324A-AA8E-4968-A311-04DC915D8FD3}">
      <dgm:prSet/>
      <dgm:spPr/>
      <dgm:t>
        <a:bodyPr/>
        <a:lstStyle/>
        <a:p>
          <a:r>
            <a:rPr lang="en-US"/>
            <a:t>Can affect people of all genders, ages, religions, ethnicities, sexual orientations, body shapes, and weight</a:t>
          </a:r>
        </a:p>
      </dgm:t>
    </dgm:pt>
    <dgm:pt modelId="{F5E3DCF8-29AA-4E49-A39B-4FB98E773423}" type="parTrans" cxnId="{98B3E201-9594-4A94-A07F-CF34BAEEF95D}">
      <dgm:prSet/>
      <dgm:spPr/>
      <dgm:t>
        <a:bodyPr/>
        <a:lstStyle/>
        <a:p>
          <a:endParaRPr lang="en-US"/>
        </a:p>
      </dgm:t>
    </dgm:pt>
    <dgm:pt modelId="{553B1993-7790-4245-AD86-B24A4FBFEDF8}" type="sibTrans" cxnId="{98B3E201-9594-4A94-A07F-CF34BAEEF95D}">
      <dgm:prSet/>
      <dgm:spPr/>
      <dgm:t>
        <a:bodyPr/>
        <a:lstStyle/>
        <a:p>
          <a:endParaRPr lang="en-US"/>
        </a:p>
      </dgm:t>
    </dgm:pt>
    <dgm:pt modelId="{196489A3-FD69-B74D-90F4-72F4E2A702E4}" type="pres">
      <dgm:prSet presAssocID="{75850D00-F470-4401-9331-8B1F5A761706}" presName="hierChild1" presStyleCnt="0">
        <dgm:presLayoutVars>
          <dgm:chPref val="1"/>
          <dgm:dir/>
          <dgm:animOne val="branch"/>
          <dgm:animLvl val="lvl"/>
          <dgm:resizeHandles/>
        </dgm:presLayoutVars>
      </dgm:prSet>
      <dgm:spPr/>
    </dgm:pt>
    <dgm:pt modelId="{EC8B851F-13DD-E440-BB59-CE0D7061DFA1}" type="pres">
      <dgm:prSet presAssocID="{F4CF0081-9A5A-4B77-B698-75DB91A7BDD6}" presName="hierRoot1" presStyleCnt="0"/>
      <dgm:spPr/>
    </dgm:pt>
    <dgm:pt modelId="{723C0835-7047-DC4E-8C9D-F21329E56D78}" type="pres">
      <dgm:prSet presAssocID="{F4CF0081-9A5A-4B77-B698-75DB91A7BDD6}" presName="composite" presStyleCnt="0"/>
      <dgm:spPr/>
    </dgm:pt>
    <dgm:pt modelId="{04F6A4D6-3D6B-7B46-B879-5BA78327CF7B}" type="pres">
      <dgm:prSet presAssocID="{F4CF0081-9A5A-4B77-B698-75DB91A7BDD6}" presName="background" presStyleLbl="node0" presStyleIdx="0" presStyleCnt="3"/>
      <dgm:spPr/>
    </dgm:pt>
    <dgm:pt modelId="{3280E508-0352-184A-B169-94CA496C522D}" type="pres">
      <dgm:prSet presAssocID="{F4CF0081-9A5A-4B77-B698-75DB91A7BDD6}" presName="text" presStyleLbl="fgAcc0" presStyleIdx="0" presStyleCnt="3">
        <dgm:presLayoutVars>
          <dgm:chPref val="3"/>
        </dgm:presLayoutVars>
      </dgm:prSet>
      <dgm:spPr/>
    </dgm:pt>
    <dgm:pt modelId="{2D3B801D-3878-F240-AFE7-3D04C163CBF3}" type="pres">
      <dgm:prSet presAssocID="{F4CF0081-9A5A-4B77-B698-75DB91A7BDD6}" presName="hierChild2" presStyleCnt="0"/>
      <dgm:spPr/>
    </dgm:pt>
    <dgm:pt modelId="{D920659A-D28F-2345-8E52-F8272D023A5E}" type="pres">
      <dgm:prSet presAssocID="{A609491E-6D4A-4451-BAA0-E9A173B9CE56}" presName="hierRoot1" presStyleCnt="0"/>
      <dgm:spPr/>
    </dgm:pt>
    <dgm:pt modelId="{6F49AB63-C1FD-A948-AA8C-79106673FAFB}" type="pres">
      <dgm:prSet presAssocID="{A609491E-6D4A-4451-BAA0-E9A173B9CE56}" presName="composite" presStyleCnt="0"/>
      <dgm:spPr/>
    </dgm:pt>
    <dgm:pt modelId="{5D8A24F4-1E56-AE44-A129-B41B7E765FBA}" type="pres">
      <dgm:prSet presAssocID="{A609491E-6D4A-4451-BAA0-E9A173B9CE56}" presName="background" presStyleLbl="node0" presStyleIdx="1" presStyleCnt="3"/>
      <dgm:spPr/>
    </dgm:pt>
    <dgm:pt modelId="{A527DD78-73F0-8D45-8E23-1F1C4D8C9528}" type="pres">
      <dgm:prSet presAssocID="{A609491E-6D4A-4451-BAA0-E9A173B9CE56}" presName="text" presStyleLbl="fgAcc0" presStyleIdx="1" presStyleCnt="3">
        <dgm:presLayoutVars>
          <dgm:chPref val="3"/>
        </dgm:presLayoutVars>
      </dgm:prSet>
      <dgm:spPr/>
    </dgm:pt>
    <dgm:pt modelId="{9B5AE3B5-4DED-424F-A927-4BBDD8342742}" type="pres">
      <dgm:prSet presAssocID="{A609491E-6D4A-4451-BAA0-E9A173B9CE56}" presName="hierChild2" presStyleCnt="0"/>
      <dgm:spPr/>
    </dgm:pt>
    <dgm:pt modelId="{8C06048C-9AAD-BC4C-9EBE-B5B6DBF6E42B}" type="pres">
      <dgm:prSet presAssocID="{FB72324A-AA8E-4968-A311-04DC915D8FD3}" presName="hierRoot1" presStyleCnt="0"/>
      <dgm:spPr/>
    </dgm:pt>
    <dgm:pt modelId="{E39C9B44-824E-A847-B0C2-C4D0650ED59F}" type="pres">
      <dgm:prSet presAssocID="{FB72324A-AA8E-4968-A311-04DC915D8FD3}" presName="composite" presStyleCnt="0"/>
      <dgm:spPr/>
    </dgm:pt>
    <dgm:pt modelId="{27B7BFBD-EE0D-0C45-9E13-3C5348E7414C}" type="pres">
      <dgm:prSet presAssocID="{FB72324A-AA8E-4968-A311-04DC915D8FD3}" presName="background" presStyleLbl="node0" presStyleIdx="2" presStyleCnt="3"/>
      <dgm:spPr/>
    </dgm:pt>
    <dgm:pt modelId="{E10A2F14-49D5-8F43-833A-6ED266A3D657}" type="pres">
      <dgm:prSet presAssocID="{FB72324A-AA8E-4968-A311-04DC915D8FD3}" presName="text" presStyleLbl="fgAcc0" presStyleIdx="2" presStyleCnt="3">
        <dgm:presLayoutVars>
          <dgm:chPref val="3"/>
        </dgm:presLayoutVars>
      </dgm:prSet>
      <dgm:spPr/>
    </dgm:pt>
    <dgm:pt modelId="{956BD2A5-0C27-D64E-BC70-2C690B0BFCC7}" type="pres">
      <dgm:prSet presAssocID="{FB72324A-AA8E-4968-A311-04DC915D8FD3}" presName="hierChild2" presStyleCnt="0"/>
      <dgm:spPr/>
    </dgm:pt>
  </dgm:ptLst>
  <dgm:cxnLst>
    <dgm:cxn modelId="{98B3E201-9594-4A94-A07F-CF34BAEEF95D}" srcId="{75850D00-F470-4401-9331-8B1F5A761706}" destId="{FB72324A-AA8E-4968-A311-04DC915D8FD3}" srcOrd="2" destOrd="0" parTransId="{F5E3DCF8-29AA-4E49-A39B-4FB98E773423}" sibTransId="{553B1993-7790-4245-AD86-B24A4FBFEDF8}"/>
    <dgm:cxn modelId="{4E3D7B02-7EF0-604F-8235-B5E666696299}" type="presOf" srcId="{FB72324A-AA8E-4968-A311-04DC915D8FD3}" destId="{E10A2F14-49D5-8F43-833A-6ED266A3D657}" srcOrd="0" destOrd="0" presId="urn:microsoft.com/office/officeart/2005/8/layout/hierarchy1"/>
    <dgm:cxn modelId="{0B06D351-2918-B74A-B109-AEF72E75CBF6}" type="presOf" srcId="{75850D00-F470-4401-9331-8B1F5A761706}" destId="{196489A3-FD69-B74D-90F4-72F4E2A702E4}" srcOrd="0" destOrd="0" presId="urn:microsoft.com/office/officeart/2005/8/layout/hierarchy1"/>
    <dgm:cxn modelId="{7B13A56F-AC81-4F54-85BD-089CCC49421E}" srcId="{75850D00-F470-4401-9331-8B1F5A761706}" destId="{A609491E-6D4A-4451-BAA0-E9A173B9CE56}" srcOrd="1" destOrd="0" parTransId="{0C0284DB-89F7-4737-9846-9E1F06EB7871}" sibTransId="{DCA0DB43-C3B6-497D-817D-A99E0304A2FD}"/>
    <dgm:cxn modelId="{D9346273-6784-DF4E-87CC-656028E8E525}" type="presOf" srcId="{F4CF0081-9A5A-4B77-B698-75DB91A7BDD6}" destId="{3280E508-0352-184A-B169-94CA496C522D}" srcOrd="0" destOrd="0" presId="urn:microsoft.com/office/officeart/2005/8/layout/hierarchy1"/>
    <dgm:cxn modelId="{43C9BE78-3806-A444-B726-05F49931EF15}" type="presOf" srcId="{A609491E-6D4A-4451-BAA0-E9A173B9CE56}" destId="{A527DD78-73F0-8D45-8E23-1F1C4D8C9528}" srcOrd="0" destOrd="0" presId="urn:microsoft.com/office/officeart/2005/8/layout/hierarchy1"/>
    <dgm:cxn modelId="{62CF1CCC-C4BB-490D-94FB-9335B586E513}" srcId="{75850D00-F470-4401-9331-8B1F5A761706}" destId="{F4CF0081-9A5A-4B77-B698-75DB91A7BDD6}" srcOrd="0" destOrd="0" parTransId="{F3477A82-9312-4A29-8459-F884B51A375A}" sibTransId="{F1888111-614C-4AF6-9AF5-93FC7CE9742A}"/>
    <dgm:cxn modelId="{3C024A23-B3E0-364C-BB30-A877D59AC5A4}" type="presParOf" srcId="{196489A3-FD69-B74D-90F4-72F4E2A702E4}" destId="{EC8B851F-13DD-E440-BB59-CE0D7061DFA1}" srcOrd="0" destOrd="0" presId="urn:microsoft.com/office/officeart/2005/8/layout/hierarchy1"/>
    <dgm:cxn modelId="{8DF1746E-0B3A-2847-8B88-DC4A93627AD2}" type="presParOf" srcId="{EC8B851F-13DD-E440-BB59-CE0D7061DFA1}" destId="{723C0835-7047-DC4E-8C9D-F21329E56D78}" srcOrd="0" destOrd="0" presId="urn:microsoft.com/office/officeart/2005/8/layout/hierarchy1"/>
    <dgm:cxn modelId="{1AADDB5B-4480-D441-A447-1C484320ED4D}" type="presParOf" srcId="{723C0835-7047-DC4E-8C9D-F21329E56D78}" destId="{04F6A4D6-3D6B-7B46-B879-5BA78327CF7B}" srcOrd="0" destOrd="0" presId="urn:microsoft.com/office/officeart/2005/8/layout/hierarchy1"/>
    <dgm:cxn modelId="{8A225365-0163-C94C-A358-EF72D25078C0}" type="presParOf" srcId="{723C0835-7047-DC4E-8C9D-F21329E56D78}" destId="{3280E508-0352-184A-B169-94CA496C522D}" srcOrd="1" destOrd="0" presId="urn:microsoft.com/office/officeart/2005/8/layout/hierarchy1"/>
    <dgm:cxn modelId="{339918FD-FF06-1646-932D-16747B43A553}" type="presParOf" srcId="{EC8B851F-13DD-E440-BB59-CE0D7061DFA1}" destId="{2D3B801D-3878-F240-AFE7-3D04C163CBF3}" srcOrd="1" destOrd="0" presId="urn:microsoft.com/office/officeart/2005/8/layout/hierarchy1"/>
    <dgm:cxn modelId="{CBB90645-44F3-6B4D-98D4-2BD73F2E54DC}" type="presParOf" srcId="{196489A3-FD69-B74D-90F4-72F4E2A702E4}" destId="{D920659A-D28F-2345-8E52-F8272D023A5E}" srcOrd="1" destOrd="0" presId="urn:microsoft.com/office/officeart/2005/8/layout/hierarchy1"/>
    <dgm:cxn modelId="{86BF350F-F14D-EB4C-B667-857490034727}" type="presParOf" srcId="{D920659A-D28F-2345-8E52-F8272D023A5E}" destId="{6F49AB63-C1FD-A948-AA8C-79106673FAFB}" srcOrd="0" destOrd="0" presId="urn:microsoft.com/office/officeart/2005/8/layout/hierarchy1"/>
    <dgm:cxn modelId="{C8A4F1ED-C7BF-C845-B203-C0BBFB81848C}" type="presParOf" srcId="{6F49AB63-C1FD-A948-AA8C-79106673FAFB}" destId="{5D8A24F4-1E56-AE44-A129-B41B7E765FBA}" srcOrd="0" destOrd="0" presId="urn:microsoft.com/office/officeart/2005/8/layout/hierarchy1"/>
    <dgm:cxn modelId="{8B558E6C-2FEF-C341-A335-5B55303C53F4}" type="presParOf" srcId="{6F49AB63-C1FD-A948-AA8C-79106673FAFB}" destId="{A527DD78-73F0-8D45-8E23-1F1C4D8C9528}" srcOrd="1" destOrd="0" presId="urn:microsoft.com/office/officeart/2005/8/layout/hierarchy1"/>
    <dgm:cxn modelId="{0E42194D-FEA1-FC4F-AEF5-4EA70BED101B}" type="presParOf" srcId="{D920659A-D28F-2345-8E52-F8272D023A5E}" destId="{9B5AE3B5-4DED-424F-A927-4BBDD8342742}" srcOrd="1" destOrd="0" presId="urn:microsoft.com/office/officeart/2005/8/layout/hierarchy1"/>
    <dgm:cxn modelId="{396E5B1E-8E7C-B64B-9AD4-7B41B0C1AA10}" type="presParOf" srcId="{196489A3-FD69-B74D-90F4-72F4E2A702E4}" destId="{8C06048C-9AAD-BC4C-9EBE-B5B6DBF6E42B}" srcOrd="2" destOrd="0" presId="urn:microsoft.com/office/officeart/2005/8/layout/hierarchy1"/>
    <dgm:cxn modelId="{4ABE585C-3DD7-ED41-92C8-C7BF689282F4}" type="presParOf" srcId="{8C06048C-9AAD-BC4C-9EBE-B5B6DBF6E42B}" destId="{E39C9B44-824E-A847-B0C2-C4D0650ED59F}" srcOrd="0" destOrd="0" presId="urn:microsoft.com/office/officeart/2005/8/layout/hierarchy1"/>
    <dgm:cxn modelId="{33A97745-16A3-CD46-86AA-055A6286A121}" type="presParOf" srcId="{E39C9B44-824E-A847-B0C2-C4D0650ED59F}" destId="{27B7BFBD-EE0D-0C45-9E13-3C5348E7414C}" srcOrd="0" destOrd="0" presId="urn:microsoft.com/office/officeart/2005/8/layout/hierarchy1"/>
    <dgm:cxn modelId="{F38C1FB3-496E-BD49-BCC7-C767CC19DBA2}" type="presParOf" srcId="{E39C9B44-824E-A847-B0C2-C4D0650ED59F}" destId="{E10A2F14-49D5-8F43-833A-6ED266A3D657}" srcOrd="1" destOrd="0" presId="urn:microsoft.com/office/officeart/2005/8/layout/hierarchy1"/>
    <dgm:cxn modelId="{F7178F65-CB81-DF4C-9325-0D07373D9E6F}" type="presParOf" srcId="{8C06048C-9AAD-BC4C-9EBE-B5B6DBF6E42B}" destId="{956BD2A5-0C27-D64E-BC70-2C690B0BFCC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5704A3-3A92-48B0-9196-0DBB79AA561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E7F369D-9204-454E-B6EB-D462963A9B13}">
      <dgm:prSet/>
      <dgm:spPr/>
      <dgm:t>
        <a:bodyPr/>
        <a:lstStyle/>
        <a:p>
          <a:r>
            <a:rPr lang="en-US">
              <a:hlinkClick xmlns:r="http://schemas.openxmlformats.org/officeDocument/2006/relationships" r:id="rId1"/>
            </a:rPr>
            <a:t>https://www.nationaleatingdisorders.org/free-low-cost-support</a:t>
          </a:r>
          <a:endParaRPr lang="en-US"/>
        </a:p>
      </dgm:t>
    </dgm:pt>
    <dgm:pt modelId="{3AE9D1DD-B025-40AA-9C95-C001A2E05BAE}" type="parTrans" cxnId="{56EF3D24-E683-47D1-9EDD-DAB5CEA26052}">
      <dgm:prSet/>
      <dgm:spPr/>
      <dgm:t>
        <a:bodyPr/>
        <a:lstStyle/>
        <a:p>
          <a:endParaRPr lang="en-US"/>
        </a:p>
      </dgm:t>
    </dgm:pt>
    <dgm:pt modelId="{FB082D75-4897-4426-BE18-E6E555503C69}" type="sibTrans" cxnId="{56EF3D24-E683-47D1-9EDD-DAB5CEA26052}">
      <dgm:prSet/>
      <dgm:spPr/>
      <dgm:t>
        <a:bodyPr/>
        <a:lstStyle/>
        <a:p>
          <a:endParaRPr lang="en-US"/>
        </a:p>
      </dgm:t>
    </dgm:pt>
    <dgm:pt modelId="{B25BE4A4-618B-47F2-B394-AB073A3CF7FC}">
      <dgm:prSet/>
      <dgm:spPr/>
      <dgm:t>
        <a:bodyPr/>
        <a:lstStyle/>
        <a:p>
          <a:r>
            <a:rPr lang="en-US"/>
            <a:t>Recovery Record App : This app is designed to be a smart companion for managing your recovery from a variety of eating disorders. Keep a record of meals, thoughts, and feelings; customize meal plans, coping tactics, and recovery goals</a:t>
          </a:r>
        </a:p>
      </dgm:t>
    </dgm:pt>
    <dgm:pt modelId="{F9D68960-C823-4ED2-9C01-046ECD2AE730}" type="parTrans" cxnId="{D70D0793-ADA9-41EA-9D5F-D9F5FB531F6F}">
      <dgm:prSet/>
      <dgm:spPr/>
      <dgm:t>
        <a:bodyPr/>
        <a:lstStyle/>
        <a:p>
          <a:endParaRPr lang="en-US"/>
        </a:p>
      </dgm:t>
    </dgm:pt>
    <dgm:pt modelId="{E4FBC19F-5DAE-4A52-B83D-05E198C3E244}" type="sibTrans" cxnId="{D70D0793-ADA9-41EA-9D5F-D9F5FB531F6F}">
      <dgm:prSet/>
      <dgm:spPr/>
      <dgm:t>
        <a:bodyPr/>
        <a:lstStyle/>
        <a:p>
          <a:endParaRPr lang="en-US"/>
        </a:p>
      </dgm:t>
    </dgm:pt>
    <dgm:pt modelId="{6FD8316C-51EA-4C82-86F9-891F9E3F355B}">
      <dgm:prSet/>
      <dgm:spPr/>
      <dgm:t>
        <a:bodyPr/>
        <a:lstStyle/>
        <a:p>
          <a:r>
            <a:rPr lang="en-US"/>
            <a:t>Rise Up + Recover: An empowering range of tools to help you find success. The app is based on self-monitoring homework, a key aspect of cognitive behavioral therapy.</a:t>
          </a:r>
        </a:p>
      </dgm:t>
    </dgm:pt>
    <dgm:pt modelId="{8CFA730E-8E29-456A-91E1-4F3D9C4BF98D}" type="parTrans" cxnId="{9C2C6803-B170-44B9-B940-D2785F25C4B8}">
      <dgm:prSet/>
      <dgm:spPr/>
      <dgm:t>
        <a:bodyPr/>
        <a:lstStyle/>
        <a:p>
          <a:endParaRPr lang="en-US"/>
        </a:p>
      </dgm:t>
    </dgm:pt>
    <dgm:pt modelId="{168A9906-BED7-4608-8429-A75438844D7B}" type="sibTrans" cxnId="{9C2C6803-B170-44B9-B940-D2785F25C4B8}">
      <dgm:prSet/>
      <dgm:spPr/>
      <dgm:t>
        <a:bodyPr/>
        <a:lstStyle/>
        <a:p>
          <a:endParaRPr lang="en-US"/>
        </a:p>
      </dgm:t>
    </dgm:pt>
    <dgm:pt modelId="{61B0F542-36A2-4ED9-9890-8ED40BCE9F36}">
      <dgm:prSet/>
      <dgm:spPr/>
      <dgm:t>
        <a:bodyPr/>
        <a:lstStyle/>
        <a:p>
          <a:r>
            <a:rPr lang="en-US"/>
            <a:t>https://www.healthline.com/health/top-eating-disorder-iphone-android-apps#rise-up-recover</a:t>
          </a:r>
        </a:p>
      </dgm:t>
    </dgm:pt>
    <dgm:pt modelId="{E04DC0FF-F0EC-40C6-966F-4C4268562277}" type="parTrans" cxnId="{8DDFED33-6925-4918-89C6-8172A600005F}">
      <dgm:prSet/>
      <dgm:spPr/>
      <dgm:t>
        <a:bodyPr/>
        <a:lstStyle/>
        <a:p>
          <a:endParaRPr lang="en-US"/>
        </a:p>
      </dgm:t>
    </dgm:pt>
    <dgm:pt modelId="{13D43FD0-84F8-4235-A06C-72CDBA6C982A}" type="sibTrans" cxnId="{8DDFED33-6925-4918-89C6-8172A600005F}">
      <dgm:prSet/>
      <dgm:spPr/>
      <dgm:t>
        <a:bodyPr/>
        <a:lstStyle/>
        <a:p>
          <a:endParaRPr lang="en-US"/>
        </a:p>
      </dgm:t>
    </dgm:pt>
    <dgm:pt modelId="{8EEE0EB9-31E8-4202-AF6E-7A6D6F267D88}" type="pres">
      <dgm:prSet presAssocID="{1F5704A3-3A92-48B0-9196-0DBB79AA561C}" presName="root" presStyleCnt="0">
        <dgm:presLayoutVars>
          <dgm:dir/>
          <dgm:resizeHandles val="exact"/>
        </dgm:presLayoutVars>
      </dgm:prSet>
      <dgm:spPr/>
    </dgm:pt>
    <dgm:pt modelId="{375C1C10-3912-4132-8FD2-4A68726B22A2}" type="pres">
      <dgm:prSet presAssocID="{8E7F369D-9204-454E-B6EB-D462963A9B13}" presName="compNode" presStyleCnt="0"/>
      <dgm:spPr/>
    </dgm:pt>
    <dgm:pt modelId="{7723F4A4-A48F-4160-B957-C6045B5408DA}" type="pres">
      <dgm:prSet presAssocID="{8E7F369D-9204-454E-B6EB-D462963A9B13}" presName="bgRect" presStyleLbl="bgShp" presStyleIdx="0" presStyleCnt="4"/>
      <dgm:spPr/>
    </dgm:pt>
    <dgm:pt modelId="{EE1E86B8-2168-468E-A19C-CA0D059B1DA9}" type="pres">
      <dgm:prSet presAssocID="{8E7F369D-9204-454E-B6EB-D462963A9B13}"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rker"/>
        </a:ext>
      </dgm:extLst>
    </dgm:pt>
    <dgm:pt modelId="{A9F3F619-3C09-4F48-9272-A2AF3642A114}" type="pres">
      <dgm:prSet presAssocID="{8E7F369D-9204-454E-B6EB-D462963A9B13}" presName="spaceRect" presStyleCnt="0"/>
      <dgm:spPr/>
    </dgm:pt>
    <dgm:pt modelId="{87D31ADF-DECC-455E-ADC8-1EA98592702A}" type="pres">
      <dgm:prSet presAssocID="{8E7F369D-9204-454E-B6EB-D462963A9B13}" presName="parTx" presStyleLbl="revTx" presStyleIdx="0" presStyleCnt="4">
        <dgm:presLayoutVars>
          <dgm:chMax val="0"/>
          <dgm:chPref val="0"/>
        </dgm:presLayoutVars>
      </dgm:prSet>
      <dgm:spPr/>
    </dgm:pt>
    <dgm:pt modelId="{3891C036-7A37-42C1-8E79-99F077C663E2}" type="pres">
      <dgm:prSet presAssocID="{FB082D75-4897-4426-BE18-E6E555503C69}" presName="sibTrans" presStyleCnt="0"/>
      <dgm:spPr/>
    </dgm:pt>
    <dgm:pt modelId="{C2613CEA-8CB7-4959-8ECA-3BA95AEF4832}" type="pres">
      <dgm:prSet presAssocID="{B25BE4A4-618B-47F2-B394-AB073A3CF7FC}" presName="compNode" presStyleCnt="0"/>
      <dgm:spPr/>
    </dgm:pt>
    <dgm:pt modelId="{95A6A3F2-A926-43F9-A123-E43E76EA9CF8}" type="pres">
      <dgm:prSet presAssocID="{B25BE4A4-618B-47F2-B394-AB073A3CF7FC}" presName="bgRect" presStyleLbl="bgShp" presStyleIdx="1" presStyleCnt="4"/>
      <dgm:spPr/>
    </dgm:pt>
    <dgm:pt modelId="{378744BC-5E69-408E-B6A6-9C35A76DDDAF}" type="pres">
      <dgm:prSet presAssocID="{B25BE4A4-618B-47F2-B394-AB073A3CF7FC}"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Fork and knife"/>
        </a:ext>
      </dgm:extLst>
    </dgm:pt>
    <dgm:pt modelId="{72AE19A3-5BDA-4BE1-9D99-1A7F9C2D9DE7}" type="pres">
      <dgm:prSet presAssocID="{B25BE4A4-618B-47F2-B394-AB073A3CF7FC}" presName="spaceRect" presStyleCnt="0"/>
      <dgm:spPr/>
    </dgm:pt>
    <dgm:pt modelId="{A56CB197-EE6F-457F-A621-4353B370ACF2}" type="pres">
      <dgm:prSet presAssocID="{B25BE4A4-618B-47F2-B394-AB073A3CF7FC}" presName="parTx" presStyleLbl="revTx" presStyleIdx="1" presStyleCnt="4">
        <dgm:presLayoutVars>
          <dgm:chMax val="0"/>
          <dgm:chPref val="0"/>
        </dgm:presLayoutVars>
      </dgm:prSet>
      <dgm:spPr/>
    </dgm:pt>
    <dgm:pt modelId="{459813A6-6E83-4FFA-A661-CB16E7175B6E}" type="pres">
      <dgm:prSet presAssocID="{E4FBC19F-5DAE-4A52-B83D-05E198C3E244}" presName="sibTrans" presStyleCnt="0"/>
      <dgm:spPr/>
    </dgm:pt>
    <dgm:pt modelId="{08472531-D7DD-48D7-B71F-5958B0F5ADD0}" type="pres">
      <dgm:prSet presAssocID="{6FD8316C-51EA-4C82-86F9-891F9E3F355B}" presName="compNode" presStyleCnt="0"/>
      <dgm:spPr/>
    </dgm:pt>
    <dgm:pt modelId="{BCFD50BF-37FB-4D6D-B77C-3E26E8A8F419}" type="pres">
      <dgm:prSet presAssocID="{6FD8316C-51EA-4C82-86F9-891F9E3F355B}" presName="bgRect" presStyleLbl="bgShp" presStyleIdx="2" presStyleCnt="4"/>
      <dgm:spPr/>
    </dgm:pt>
    <dgm:pt modelId="{7805EF66-A025-418C-8E68-125B83755D83}" type="pres">
      <dgm:prSet presAssocID="{6FD8316C-51EA-4C82-86F9-891F9E3F355B}"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ead with Gears"/>
        </a:ext>
      </dgm:extLst>
    </dgm:pt>
    <dgm:pt modelId="{C00FCCA6-25C6-4CFB-9D12-ED6BEF2D5456}" type="pres">
      <dgm:prSet presAssocID="{6FD8316C-51EA-4C82-86F9-891F9E3F355B}" presName="spaceRect" presStyleCnt="0"/>
      <dgm:spPr/>
    </dgm:pt>
    <dgm:pt modelId="{2BDCD868-CB8B-4916-95D2-69C26D434B34}" type="pres">
      <dgm:prSet presAssocID="{6FD8316C-51EA-4C82-86F9-891F9E3F355B}" presName="parTx" presStyleLbl="revTx" presStyleIdx="2" presStyleCnt="4">
        <dgm:presLayoutVars>
          <dgm:chMax val="0"/>
          <dgm:chPref val="0"/>
        </dgm:presLayoutVars>
      </dgm:prSet>
      <dgm:spPr/>
    </dgm:pt>
    <dgm:pt modelId="{DCF75B5B-C78E-4A52-880F-6AA186E717A7}" type="pres">
      <dgm:prSet presAssocID="{168A9906-BED7-4608-8429-A75438844D7B}" presName="sibTrans" presStyleCnt="0"/>
      <dgm:spPr/>
    </dgm:pt>
    <dgm:pt modelId="{E0AFB71F-09DF-47EB-833B-F8E79BC11966}" type="pres">
      <dgm:prSet presAssocID="{61B0F542-36A2-4ED9-9890-8ED40BCE9F36}" presName="compNode" presStyleCnt="0"/>
      <dgm:spPr/>
    </dgm:pt>
    <dgm:pt modelId="{9263F7E5-FE9C-4439-A3CA-51CB88C267C0}" type="pres">
      <dgm:prSet presAssocID="{61B0F542-36A2-4ED9-9890-8ED40BCE9F36}" presName="bgRect" presStyleLbl="bgShp" presStyleIdx="3" presStyleCnt="4"/>
      <dgm:spPr/>
    </dgm:pt>
    <dgm:pt modelId="{27A461A8-D5C2-4E26-A593-B608EC1BDCF2}" type="pres">
      <dgm:prSet presAssocID="{61B0F542-36A2-4ED9-9890-8ED40BCE9F36}"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ap with pin"/>
        </a:ext>
      </dgm:extLst>
    </dgm:pt>
    <dgm:pt modelId="{FC15591F-D4B8-4CA1-A7E2-CA9E7AF4FECF}" type="pres">
      <dgm:prSet presAssocID="{61B0F542-36A2-4ED9-9890-8ED40BCE9F36}" presName="spaceRect" presStyleCnt="0"/>
      <dgm:spPr/>
    </dgm:pt>
    <dgm:pt modelId="{5228DC2C-816B-45B6-B594-1F70777A3345}" type="pres">
      <dgm:prSet presAssocID="{61B0F542-36A2-4ED9-9890-8ED40BCE9F36}" presName="parTx" presStyleLbl="revTx" presStyleIdx="3" presStyleCnt="4">
        <dgm:presLayoutVars>
          <dgm:chMax val="0"/>
          <dgm:chPref val="0"/>
        </dgm:presLayoutVars>
      </dgm:prSet>
      <dgm:spPr/>
    </dgm:pt>
  </dgm:ptLst>
  <dgm:cxnLst>
    <dgm:cxn modelId="{9C2C6803-B170-44B9-B940-D2785F25C4B8}" srcId="{1F5704A3-3A92-48B0-9196-0DBB79AA561C}" destId="{6FD8316C-51EA-4C82-86F9-891F9E3F355B}" srcOrd="2" destOrd="0" parTransId="{8CFA730E-8E29-456A-91E1-4F3D9C4BF98D}" sibTransId="{168A9906-BED7-4608-8429-A75438844D7B}"/>
    <dgm:cxn modelId="{300D7A0C-B627-47E6-9EDD-2B05844A2A49}" type="presOf" srcId="{B25BE4A4-618B-47F2-B394-AB073A3CF7FC}" destId="{A56CB197-EE6F-457F-A621-4353B370ACF2}" srcOrd="0" destOrd="0" presId="urn:microsoft.com/office/officeart/2018/2/layout/IconVerticalSolidList"/>
    <dgm:cxn modelId="{2E279F0C-26D1-4961-B5EC-F55D7C52C9B6}" type="presOf" srcId="{8E7F369D-9204-454E-B6EB-D462963A9B13}" destId="{87D31ADF-DECC-455E-ADC8-1EA98592702A}" srcOrd="0" destOrd="0" presId="urn:microsoft.com/office/officeart/2018/2/layout/IconVerticalSolidList"/>
    <dgm:cxn modelId="{56EF3D24-E683-47D1-9EDD-DAB5CEA26052}" srcId="{1F5704A3-3A92-48B0-9196-0DBB79AA561C}" destId="{8E7F369D-9204-454E-B6EB-D462963A9B13}" srcOrd="0" destOrd="0" parTransId="{3AE9D1DD-B025-40AA-9C95-C001A2E05BAE}" sibTransId="{FB082D75-4897-4426-BE18-E6E555503C69}"/>
    <dgm:cxn modelId="{8DDFED33-6925-4918-89C6-8172A600005F}" srcId="{1F5704A3-3A92-48B0-9196-0DBB79AA561C}" destId="{61B0F542-36A2-4ED9-9890-8ED40BCE9F36}" srcOrd="3" destOrd="0" parTransId="{E04DC0FF-F0EC-40C6-966F-4C4268562277}" sibTransId="{13D43FD0-84F8-4235-A06C-72CDBA6C982A}"/>
    <dgm:cxn modelId="{5D7AE667-B31B-4F7C-B8B1-373FA3CCD477}" type="presOf" srcId="{6FD8316C-51EA-4C82-86F9-891F9E3F355B}" destId="{2BDCD868-CB8B-4916-95D2-69C26D434B34}" srcOrd="0" destOrd="0" presId="urn:microsoft.com/office/officeart/2018/2/layout/IconVerticalSolidList"/>
    <dgm:cxn modelId="{592C8E72-3F0C-45C7-AB45-64B8C2767C41}" type="presOf" srcId="{61B0F542-36A2-4ED9-9890-8ED40BCE9F36}" destId="{5228DC2C-816B-45B6-B594-1F70777A3345}" srcOrd="0" destOrd="0" presId="urn:microsoft.com/office/officeart/2018/2/layout/IconVerticalSolidList"/>
    <dgm:cxn modelId="{D70D0793-ADA9-41EA-9D5F-D9F5FB531F6F}" srcId="{1F5704A3-3A92-48B0-9196-0DBB79AA561C}" destId="{B25BE4A4-618B-47F2-B394-AB073A3CF7FC}" srcOrd="1" destOrd="0" parTransId="{F9D68960-C823-4ED2-9C01-046ECD2AE730}" sibTransId="{E4FBC19F-5DAE-4A52-B83D-05E198C3E244}"/>
    <dgm:cxn modelId="{35A9999B-6BF8-46BF-8BAE-0A44C24A41D9}" type="presOf" srcId="{1F5704A3-3A92-48B0-9196-0DBB79AA561C}" destId="{8EEE0EB9-31E8-4202-AF6E-7A6D6F267D88}" srcOrd="0" destOrd="0" presId="urn:microsoft.com/office/officeart/2018/2/layout/IconVerticalSolidList"/>
    <dgm:cxn modelId="{125A2A67-4A86-4E2B-AA19-A67B0D45190E}" type="presParOf" srcId="{8EEE0EB9-31E8-4202-AF6E-7A6D6F267D88}" destId="{375C1C10-3912-4132-8FD2-4A68726B22A2}" srcOrd="0" destOrd="0" presId="urn:microsoft.com/office/officeart/2018/2/layout/IconVerticalSolidList"/>
    <dgm:cxn modelId="{1F481B8C-BD46-4E7C-9104-AEF4B4EDED08}" type="presParOf" srcId="{375C1C10-3912-4132-8FD2-4A68726B22A2}" destId="{7723F4A4-A48F-4160-B957-C6045B5408DA}" srcOrd="0" destOrd="0" presId="urn:microsoft.com/office/officeart/2018/2/layout/IconVerticalSolidList"/>
    <dgm:cxn modelId="{4AE1C0C1-F9C7-4713-B62C-ABAE106AF0E5}" type="presParOf" srcId="{375C1C10-3912-4132-8FD2-4A68726B22A2}" destId="{EE1E86B8-2168-468E-A19C-CA0D059B1DA9}" srcOrd="1" destOrd="0" presId="urn:microsoft.com/office/officeart/2018/2/layout/IconVerticalSolidList"/>
    <dgm:cxn modelId="{6CCBBCB3-17AE-4BAD-910A-1DCD9FBC8FFE}" type="presParOf" srcId="{375C1C10-3912-4132-8FD2-4A68726B22A2}" destId="{A9F3F619-3C09-4F48-9272-A2AF3642A114}" srcOrd="2" destOrd="0" presId="urn:microsoft.com/office/officeart/2018/2/layout/IconVerticalSolidList"/>
    <dgm:cxn modelId="{D3B8BD97-1A6C-4D24-ABE2-C4F2DCF3361D}" type="presParOf" srcId="{375C1C10-3912-4132-8FD2-4A68726B22A2}" destId="{87D31ADF-DECC-455E-ADC8-1EA98592702A}" srcOrd="3" destOrd="0" presId="urn:microsoft.com/office/officeart/2018/2/layout/IconVerticalSolidList"/>
    <dgm:cxn modelId="{A20AD9B3-4A5D-413B-878E-394CF060CEFC}" type="presParOf" srcId="{8EEE0EB9-31E8-4202-AF6E-7A6D6F267D88}" destId="{3891C036-7A37-42C1-8E79-99F077C663E2}" srcOrd="1" destOrd="0" presId="urn:microsoft.com/office/officeart/2018/2/layout/IconVerticalSolidList"/>
    <dgm:cxn modelId="{0683ACE1-BFEA-4D1B-ACA5-A9E25DA31489}" type="presParOf" srcId="{8EEE0EB9-31E8-4202-AF6E-7A6D6F267D88}" destId="{C2613CEA-8CB7-4959-8ECA-3BA95AEF4832}" srcOrd="2" destOrd="0" presId="urn:microsoft.com/office/officeart/2018/2/layout/IconVerticalSolidList"/>
    <dgm:cxn modelId="{2AC5C190-C72C-4B42-B76D-23C9E1ADAEA6}" type="presParOf" srcId="{C2613CEA-8CB7-4959-8ECA-3BA95AEF4832}" destId="{95A6A3F2-A926-43F9-A123-E43E76EA9CF8}" srcOrd="0" destOrd="0" presId="urn:microsoft.com/office/officeart/2018/2/layout/IconVerticalSolidList"/>
    <dgm:cxn modelId="{2538DFB5-ADDD-4590-A05A-D74036B7665B}" type="presParOf" srcId="{C2613CEA-8CB7-4959-8ECA-3BA95AEF4832}" destId="{378744BC-5E69-408E-B6A6-9C35A76DDDAF}" srcOrd="1" destOrd="0" presId="urn:microsoft.com/office/officeart/2018/2/layout/IconVerticalSolidList"/>
    <dgm:cxn modelId="{C34C323D-4112-488E-B75E-7126E7A5F3D2}" type="presParOf" srcId="{C2613CEA-8CB7-4959-8ECA-3BA95AEF4832}" destId="{72AE19A3-5BDA-4BE1-9D99-1A7F9C2D9DE7}" srcOrd="2" destOrd="0" presId="urn:microsoft.com/office/officeart/2018/2/layout/IconVerticalSolidList"/>
    <dgm:cxn modelId="{C9561DD4-0043-4F76-937D-5503C7356304}" type="presParOf" srcId="{C2613CEA-8CB7-4959-8ECA-3BA95AEF4832}" destId="{A56CB197-EE6F-457F-A621-4353B370ACF2}" srcOrd="3" destOrd="0" presId="urn:microsoft.com/office/officeart/2018/2/layout/IconVerticalSolidList"/>
    <dgm:cxn modelId="{2B151D09-2D00-4B1A-83FA-D8EB4CF7619F}" type="presParOf" srcId="{8EEE0EB9-31E8-4202-AF6E-7A6D6F267D88}" destId="{459813A6-6E83-4FFA-A661-CB16E7175B6E}" srcOrd="3" destOrd="0" presId="urn:microsoft.com/office/officeart/2018/2/layout/IconVerticalSolidList"/>
    <dgm:cxn modelId="{E7EACDE8-3C3D-45F7-879C-1BCC1E07E447}" type="presParOf" srcId="{8EEE0EB9-31E8-4202-AF6E-7A6D6F267D88}" destId="{08472531-D7DD-48D7-B71F-5958B0F5ADD0}" srcOrd="4" destOrd="0" presId="urn:microsoft.com/office/officeart/2018/2/layout/IconVerticalSolidList"/>
    <dgm:cxn modelId="{B748F65C-FEB7-472F-9C6D-280E88CF8F86}" type="presParOf" srcId="{08472531-D7DD-48D7-B71F-5958B0F5ADD0}" destId="{BCFD50BF-37FB-4D6D-B77C-3E26E8A8F419}" srcOrd="0" destOrd="0" presId="urn:microsoft.com/office/officeart/2018/2/layout/IconVerticalSolidList"/>
    <dgm:cxn modelId="{40CD3211-D2D1-435B-98CD-D765FD39848A}" type="presParOf" srcId="{08472531-D7DD-48D7-B71F-5958B0F5ADD0}" destId="{7805EF66-A025-418C-8E68-125B83755D83}" srcOrd="1" destOrd="0" presId="urn:microsoft.com/office/officeart/2018/2/layout/IconVerticalSolidList"/>
    <dgm:cxn modelId="{E8C5868E-364E-4E12-B1F5-F3B5AE80DEDC}" type="presParOf" srcId="{08472531-D7DD-48D7-B71F-5958B0F5ADD0}" destId="{C00FCCA6-25C6-4CFB-9D12-ED6BEF2D5456}" srcOrd="2" destOrd="0" presId="urn:microsoft.com/office/officeart/2018/2/layout/IconVerticalSolidList"/>
    <dgm:cxn modelId="{65245A6B-0085-4D48-B9C9-D9735CFC82ED}" type="presParOf" srcId="{08472531-D7DD-48D7-B71F-5958B0F5ADD0}" destId="{2BDCD868-CB8B-4916-95D2-69C26D434B34}" srcOrd="3" destOrd="0" presId="urn:microsoft.com/office/officeart/2018/2/layout/IconVerticalSolidList"/>
    <dgm:cxn modelId="{13D28CA6-F697-485C-8383-A3515C8C2452}" type="presParOf" srcId="{8EEE0EB9-31E8-4202-AF6E-7A6D6F267D88}" destId="{DCF75B5B-C78E-4A52-880F-6AA186E717A7}" srcOrd="5" destOrd="0" presId="urn:microsoft.com/office/officeart/2018/2/layout/IconVerticalSolidList"/>
    <dgm:cxn modelId="{8977D709-DECC-45DE-ABEF-2D4A6FF2705C}" type="presParOf" srcId="{8EEE0EB9-31E8-4202-AF6E-7A6D6F267D88}" destId="{E0AFB71F-09DF-47EB-833B-F8E79BC11966}" srcOrd="6" destOrd="0" presId="urn:microsoft.com/office/officeart/2018/2/layout/IconVerticalSolidList"/>
    <dgm:cxn modelId="{1C535C6C-742F-441C-B9B8-AAA4F0B313BB}" type="presParOf" srcId="{E0AFB71F-09DF-47EB-833B-F8E79BC11966}" destId="{9263F7E5-FE9C-4439-A3CA-51CB88C267C0}" srcOrd="0" destOrd="0" presId="urn:microsoft.com/office/officeart/2018/2/layout/IconVerticalSolidList"/>
    <dgm:cxn modelId="{1BD31827-64F1-401A-A657-7B5E0C8891FB}" type="presParOf" srcId="{E0AFB71F-09DF-47EB-833B-F8E79BC11966}" destId="{27A461A8-D5C2-4E26-A593-B608EC1BDCF2}" srcOrd="1" destOrd="0" presId="urn:microsoft.com/office/officeart/2018/2/layout/IconVerticalSolidList"/>
    <dgm:cxn modelId="{5EE27292-34B8-4673-9134-3039895FDA52}" type="presParOf" srcId="{E0AFB71F-09DF-47EB-833B-F8E79BC11966}" destId="{FC15591F-D4B8-4CA1-A7E2-CA9E7AF4FECF}" srcOrd="2" destOrd="0" presId="urn:microsoft.com/office/officeart/2018/2/layout/IconVerticalSolidList"/>
    <dgm:cxn modelId="{0FCBF7B2-FE96-4244-BE99-F264DEBB1139}" type="presParOf" srcId="{E0AFB71F-09DF-47EB-833B-F8E79BC11966}" destId="{5228DC2C-816B-45B6-B594-1F70777A33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6A4D6-3D6B-7B46-B879-5BA78327CF7B}">
      <dsp:nvSpPr>
        <dsp:cNvPr id="0" name=""/>
        <dsp:cNvSpPr/>
      </dsp:nvSpPr>
      <dsp:spPr>
        <a:xfrm>
          <a:off x="0"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0E508-0352-184A-B169-94CA496C522D}">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Eating disorders are psychological disorders that involve extreme disturbance in eating behavior</a:t>
          </a:r>
        </a:p>
      </dsp:txBody>
      <dsp:txXfrm>
        <a:off x="383617" y="1447754"/>
        <a:ext cx="2847502" cy="1768010"/>
      </dsp:txXfrm>
    </dsp:sp>
    <dsp:sp modelId="{5D8A24F4-1E56-AE44-A129-B41B7E765FBA}">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7DD78-73F0-8D45-8E23-1F1C4D8C9528}">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Eating disorders are serious but treatable </a:t>
          </a:r>
        </a:p>
      </dsp:txBody>
      <dsp:txXfrm>
        <a:off x="3998355" y="1447754"/>
        <a:ext cx="2847502" cy="1768010"/>
      </dsp:txXfrm>
    </dsp:sp>
    <dsp:sp modelId="{27B7BFBD-EE0D-0C45-9E13-3C5348E7414C}">
      <dsp:nvSpPr>
        <dsp:cNvPr id="0" name=""/>
        <dsp:cNvSpPr/>
      </dsp:nvSpPr>
      <dsp:spPr>
        <a:xfrm>
          <a:off x="7229475"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0A2F14-49D5-8F43-833A-6ED266A3D657}">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Can affect people of all genders, ages, religions, ethnicities, sexual orientations, body shapes, and weight</a:t>
          </a:r>
        </a:p>
      </dsp:txBody>
      <dsp:txXfrm>
        <a:off x="7613092" y="1447754"/>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3F4A4-A48F-4160-B957-C6045B5408DA}">
      <dsp:nvSpPr>
        <dsp:cNvPr id="0" name=""/>
        <dsp:cNvSpPr/>
      </dsp:nvSpPr>
      <dsp:spPr>
        <a:xfrm>
          <a:off x="0" y="1805"/>
          <a:ext cx="105156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1E86B8-2168-468E-A19C-CA0D059B1DA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D31ADF-DECC-455E-ADC8-1EA98592702A}">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US" sz="1700" kern="1200">
              <a:hlinkClick xmlns:r="http://schemas.openxmlformats.org/officeDocument/2006/relationships" r:id="rId3"/>
            </a:rPr>
            <a:t>https://www.nationaleatingdisorders.org/free-low-cost-support</a:t>
          </a:r>
          <a:endParaRPr lang="en-US" sz="1700" kern="1200"/>
        </a:p>
      </dsp:txBody>
      <dsp:txXfrm>
        <a:off x="1057183" y="1805"/>
        <a:ext cx="9458416" cy="915310"/>
      </dsp:txXfrm>
    </dsp:sp>
    <dsp:sp modelId="{95A6A3F2-A926-43F9-A123-E43E76EA9CF8}">
      <dsp:nvSpPr>
        <dsp:cNvPr id="0" name=""/>
        <dsp:cNvSpPr/>
      </dsp:nvSpPr>
      <dsp:spPr>
        <a:xfrm>
          <a:off x="0" y="1145944"/>
          <a:ext cx="105156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744BC-5E69-408E-B6A6-9C35A76DDDAF}">
      <dsp:nvSpPr>
        <dsp:cNvPr id="0" name=""/>
        <dsp:cNvSpPr/>
      </dsp:nvSpPr>
      <dsp:spPr>
        <a:xfrm>
          <a:off x="276881" y="1351889"/>
          <a:ext cx="503420" cy="50342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6CB197-EE6F-457F-A621-4353B370ACF2}">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US" sz="1700" kern="1200"/>
            <a:t>Recovery Record App : This app is designed to be a smart companion for managing your recovery from a variety of eating disorders. Keep a record of meals, thoughts, and feelings; customize meal plans, coping tactics, and recovery goals</a:t>
          </a:r>
        </a:p>
      </dsp:txBody>
      <dsp:txXfrm>
        <a:off x="1057183" y="1145944"/>
        <a:ext cx="9458416" cy="915310"/>
      </dsp:txXfrm>
    </dsp:sp>
    <dsp:sp modelId="{BCFD50BF-37FB-4D6D-B77C-3E26E8A8F419}">
      <dsp:nvSpPr>
        <dsp:cNvPr id="0" name=""/>
        <dsp:cNvSpPr/>
      </dsp:nvSpPr>
      <dsp:spPr>
        <a:xfrm>
          <a:off x="0" y="2290082"/>
          <a:ext cx="105156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5EF66-A025-418C-8E68-125B83755D83}">
      <dsp:nvSpPr>
        <dsp:cNvPr id="0" name=""/>
        <dsp:cNvSpPr/>
      </dsp:nvSpPr>
      <dsp:spPr>
        <a:xfrm>
          <a:off x="276881" y="2496027"/>
          <a:ext cx="503420" cy="50342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DCD868-CB8B-4916-95D2-69C26D434B34}">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US" sz="1700" kern="1200"/>
            <a:t>Rise Up + Recover: An empowering range of tools to help you find success. The app is based on self-monitoring homework, a key aspect of cognitive behavioral therapy.</a:t>
          </a:r>
        </a:p>
      </dsp:txBody>
      <dsp:txXfrm>
        <a:off x="1057183" y="2290082"/>
        <a:ext cx="9458416" cy="915310"/>
      </dsp:txXfrm>
    </dsp:sp>
    <dsp:sp modelId="{9263F7E5-FE9C-4439-A3CA-51CB88C267C0}">
      <dsp:nvSpPr>
        <dsp:cNvPr id="0" name=""/>
        <dsp:cNvSpPr/>
      </dsp:nvSpPr>
      <dsp:spPr>
        <a:xfrm>
          <a:off x="0" y="3434221"/>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461A8-D5C2-4E26-A593-B608EC1BDCF2}">
      <dsp:nvSpPr>
        <dsp:cNvPr id="0" name=""/>
        <dsp:cNvSpPr/>
      </dsp:nvSpPr>
      <dsp:spPr>
        <a:xfrm>
          <a:off x="276881" y="3640166"/>
          <a:ext cx="503420" cy="50342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28DC2C-816B-45B6-B594-1F70777A3345}">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55650">
            <a:lnSpc>
              <a:spcPct val="90000"/>
            </a:lnSpc>
            <a:spcBef>
              <a:spcPct val="0"/>
            </a:spcBef>
            <a:spcAft>
              <a:spcPct val="35000"/>
            </a:spcAft>
            <a:buNone/>
          </a:pPr>
          <a:r>
            <a:rPr lang="en-US" sz="1700" kern="1200"/>
            <a:t>https://www.healthline.com/health/top-eating-disorder-iphone-android-apps#rise-up-recover</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5/7/20</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04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32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62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5/7/20</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405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74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0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99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39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5/7/20</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54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5/7/20</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30034560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yNAUa8IiAw0?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07DD0B0-AF14-44D7-9D67-8F991A1910DF}"/>
              </a:ext>
            </a:extLst>
          </p:cNvPr>
          <p:cNvPicPr>
            <a:picLocks noChangeAspect="1"/>
          </p:cNvPicPr>
          <p:nvPr/>
        </p:nvPicPr>
        <p:blipFill rotWithShape="1">
          <a:blip r:embed="rId2">
            <a:alphaModFix amt="55000"/>
          </a:blip>
          <a:srcRect t="19643"/>
          <a:stretch/>
        </p:blipFill>
        <p:spPr>
          <a:xfrm>
            <a:off x="20" y="10"/>
            <a:ext cx="12191980" cy="6857990"/>
          </a:xfrm>
          <a:prstGeom prst="rect">
            <a:avLst/>
          </a:prstGeom>
        </p:spPr>
      </p:pic>
      <p:sp>
        <p:nvSpPr>
          <p:cNvPr id="11" name="Oval 10">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6E3E04-0E99-B74A-B25E-149BB2FE3C4C}"/>
              </a:ext>
            </a:extLst>
          </p:cNvPr>
          <p:cNvSpPr>
            <a:spLocks noGrp="1"/>
          </p:cNvSpPr>
          <p:nvPr>
            <p:ph type="ctrTitle"/>
          </p:nvPr>
        </p:nvSpPr>
        <p:spPr>
          <a:xfrm>
            <a:off x="3577192" y="1032483"/>
            <a:ext cx="5037616" cy="2982360"/>
          </a:xfrm>
        </p:spPr>
        <p:txBody>
          <a:bodyPr>
            <a:normAutofit fontScale="90000"/>
          </a:bodyPr>
          <a:lstStyle/>
          <a:p>
            <a:r>
              <a:rPr lang="en-US" dirty="0"/>
              <a:t>Rise in Teens Struggling with Eating Disorders</a:t>
            </a:r>
          </a:p>
        </p:txBody>
      </p:sp>
      <p:sp>
        <p:nvSpPr>
          <p:cNvPr id="3" name="Subtitle 2">
            <a:extLst>
              <a:ext uri="{FF2B5EF4-FFF2-40B4-BE49-F238E27FC236}">
                <a16:creationId xmlns:a16="http://schemas.microsoft.com/office/drawing/2014/main" id="{DCD5ADA8-3394-EA47-ABAB-542FB2BB9A42}"/>
              </a:ext>
            </a:extLst>
          </p:cNvPr>
          <p:cNvSpPr>
            <a:spLocks noGrp="1"/>
          </p:cNvSpPr>
          <p:nvPr>
            <p:ph type="subTitle" idx="1"/>
          </p:nvPr>
        </p:nvSpPr>
        <p:spPr>
          <a:xfrm>
            <a:off x="3577192" y="4106918"/>
            <a:ext cx="5037616" cy="1655762"/>
          </a:xfrm>
        </p:spPr>
        <p:txBody>
          <a:bodyPr>
            <a:normAutofit/>
          </a:bodyPr>
          <a:lstStyle/>
          <a:p>
            <a:r>
              <a:rPr lang="en-US" dirty="0"/>
              <a:t>Julianne Haddad, LMSW</a:t>
            </a:r>
          </a:p>
          <a:p>
            <a:r>
              <a:rPr lang="en-US" dirty="0"/>
              <a:t>HHS Social Worker </a:t>
            </a:r>
          </a:p>
        </p:txBody>
      </p:sp>
      <p:sp>
        <p:nvSpPr>
          <p:cNvPr id="13" name="Arc 12">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69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940989A-B2B0-5A4B-9458-4E84B70A1D6E}"/>
              </a:ext>
            </a:extLst>
          </p:cNvPr>
          <p:cNvPicPr>
            <a:picLocks noChangeAspect="1"/>
          </p:cNvPicPr>
          <p:nvPr/>
        </p:nvPicPr>
        <p:blipFill>
          <a:blip r:embed="rId2"/>
          <a:stretch>
            <a:fillRect/>
          </a:stretch>
        </p:blipFill>
        <p:spPr>
          <a:xfrm>
            <a:off x="6611058" y="3872198"/>
            <a:ext cx="5580942" cy="298580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1" name="Oval 10">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44CA30-6FB0-B240-9EE7-2347300F92E0}"/>
              </a:ext>
            </a:extLst>
          </p:cNvPr>
          <p:cNvSpPr>
            <a:spLocks noGrp="1"/>
          </p:cNvSpPr>
          <p:nvPr>
            <p:ph type="title"/>
          </p:nvPr>
        </p:nvSpPr>
        <p:spPr>
          <a:xfrm>
            <a:off x="838200" y="365125"/>
            <a:ext cx="10515600" cy="1325563"/>
          </a:xfrm>
        </p:spPr>
        <p:txBody>
          <a:bodyPr>
            <a:normAutofit/>
          </a:bodyPr>
          <a:lstStyle/>
          <a:p>
            <a:r>
              <a:rPr lang="en-US" dirty="0"/>
              <a:t>3. Remind Yourself That ”True Beauty” Is More Than Skin Deep</a:t>
            </a:r>
          </a:p>
        </p:txBody>
      </p:sp>
      <p:sp>
        <p:nvSpPr>
          <p:cNvPr id="3" name="Content Placeholder 2">
            <a:extLst>
              <a:ext uri="{FF2B5EF4-FFF2-40B4-BE49-F238E27FC236}">
                <a16:creationId xmlns:a16="http://schemas.microsoft.com/office/drawing/2014/main" id="{48CCF20A-21CF-D64A-BD08-2886BCC253D0}"/>
              </a:ext>
            </a:extLst>
          </p:cNvPr>
          <p:cNvSpPr>
            <a:spLocks noGrp="1"/>
          </p:cNvSpPr>
          <p:nvPr>
            <p:ph idx="1"/>
          </p:nvPr>
        </p:nvSpPr>
        <p:spPr>
          <a:xfrm>
            <a:off x="838200" y="1825625"/>
            <a:ext cx="5393361" cy="4351338"/>
          </a:xfrm>
        </p:spPr>
        <p:txBody>
          <a:bodyPr>
            <a:normAutofit/>
          </a:bodyPr>
          <a:lstStyle/>
          <a:p>
            <a:r>
              <a:rPr lang="en-US" sz="2200"/>
              <a:t>When you feel good about yourself and who you are, you carry yourself with a sense of confidence, self-acceptance, and openness that makes you beautiful. Beauty is a state of mind, not a state of your body.</a:t>
            </a:r>
          </a:p>
          <a:p>
            <a:endParaRPr lang="en-US" sz="2200"/>
          </a:p>
          <a:p>
            <a:endParaRPr lang="en-US" sz="2200"/>
          </a:p>
          <a:p>
            <a:endParaRPr lang="en-US" sz="2200"/>
          </a:p>
          <a:p>
            <a:endParaRPr lang="en-US" sz="2200"/>
          </a:p>
          <a:p>
            <a:pPr marL="0" indent="0">
              <a:buNone/>
            </a:pPr>
            <a:r>
              <a:rPr lang="en-US" sz="2200"/>
              <a:t>https://www.nationaleatingdisorders.org/get-involved/the-body-project</a:t>
            </a:r>
          </a:p>
          <a:p>
            <a:pPr marL="0" indent="0">
              <a:buNone/>
            </a:pPr>
            <a:endParaRPr lang="en-US" sz="2200" b="1"/>
          </a:p>
        </p:txBody>
      </p:sp>
    </p:spTree>
    <p:extLst>
      <p:ext uri="{BB962C8B-B14F-4D97-AF65-F5344CB8AC3E}">
        <p14:creationId xmlns:p14="http://schemas.microsoft.com/office/powerpoint/2010/main" val="259698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7DF1C4-299E-784F-9035-C599FA97BB79}"/>
              </a:ext>
            </a:extLst>
          </p:cNvPr>
          <p:cNvPicPr>
            <a:picLocks noChangeAspect="1"/>
          </p:cNvPicPr>
          <p:nvPr/>
        </p:nvPicPr>
        <p:blipFill>
          <a:blip r:embed="rId2"/>
          <a:stretch>
            <a:fillRect/>
          </a:stretch>
        </p:blipFill>
        <p:spPr>
          <a:xfrm>
            <a:off x="6611058" y="2753862"/>
            <a:ext cx="5580942" cy="4104138"/>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2" name="Oval 11">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58124C-CA40-0249-B04B-C5D101080551}"/>
              </a:ext>
            </a:extLst>
          </p:cNvPr>
          <p:cNvSpPr>
            <a:spLocks noGrp="1"/>
          </p:cNvSpPr>
          <p:nvPr>
            <p:ph type="title"/>
          </p:nvPr>
        </p:nvSpPr>
        <p:spPr>
          <a:xfrm>
            <a:off x="838200" y="365125"/>
            <a:ext cx="10515600" cy="1325563"/>
          </a:xfrm>
        </p:spPr>
        <p:txBody>
          <a:bodyPr>
            <a:normAutofit/>
          </a:bodyPr>
          <a:lstStyle/>
          <a:p>
            <a:r>
              <a:rPr lang="en-US" dirty="0"/>
              <a:t>4. Look At Yourself As A Whole Person</a:t>
            </a:r>
          </a:p>
        </p:txBody>
      </p:sp>
      <p:sp>
        <p:nvSpPr>
          <p:cNvPr id="3" name="Content Placeholder 2">
            <a:extLst>
              <a:ext uri="{FF2B5EF4-FFF2-40B4-BE49-F238E27FC236}">
                <a16:creationId xmlns:a16="http://schemas.microsoft.com/office/drawing/2014/main" id="{35A5150C-D96D-4743-BE91-F8874B24EE40}"/>
              </a:ext>
            </a:extLst>
          </p:cNvPr>
          <p:cNvSpPr>
            <a:spLocks noGrp="1"/>
          </p:cNvSpPr>
          <p:nvPr>
            <p:ph idx="1"/>
          </p:nvPr>
        </p:nvSpPr>
        <p:spPr>
          <a:xfrm>
            <a:off x="838200" y="1825625"/>
            <a:ext cx="5393361" cy="4351338"/>
          </a:xfrm>
        </p:spPr>
        <p:txBody>
          <a:bodyPr>
            <a:normAutofit/>
          </a:bodyPr>
          <a:lstStyle/>
          <a:p>
            <a:r>
              <a:rPr lang="en-US" sz="2400"/>
              <a:t>When you see yourself in a mirror or in your mind, choose not to focus on specific body parts. See yourself as you want others to see you — as a whole person.</a:t>
            </a:r>
          </a:p>
          <a:p>
            <a:endParaRPr lang="en-US" sz="2400"/>
          </a:p>
          <a:p>
            <a:endParaRPr lang="en-US" sz="2400"/>
          </a:p>
          <a:p>
            <a:endParaRPr lang="en-US" sz="2400"/>
          </a:p>
          <a:p>
            <a:endParaRPr lang="en-US" sz="2400"/>
          </a:p>
          <a:p>
            <a:pPr marL="0" indent="0">
              <a:buNone/>
            </a:pPr>
            <a:r>
              <a:rPr lang="en-US" sz="2400"/>
              <a:t>https://www.nationaleatingdisorders.org/get-involved/the-body-project</a:t>
            </a:r>
          </a:p>
          <a:p>
            <a:pPr marL="0" indent="0">
              <a:buNone/>
            </a:pPr>
            <a:endParaRPr lang="en-US" sz="2400"/>
          </a:p>
        </p:txBody>
      </p:sp>
    </p:spTree>
    <p:extLst>
      <p:ext uri="{BB962C8B-B14F-4D97-AF65-F5344CB8AC3E}">
        <p14:creationId xmlns:p14="http://schemas.microsoft.com/office/powerpoint/2010/main" val="1236078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92A389-3FC3-1343-A8D3-5FE0F0A3FB35}"/>
              </a:ext>
            </a:extLst>
          </p:cNvPr>
          <p:cNvSpPr>
            <a:spLocks noGrp="1"/>
          </p:cNvSpPr>
          <p:nvPr>
            <p:ph type="title"/>
          </p:nvPr>
        </p:nvSpPr>
        <p:spPr>
          <a:xfrm>
            <a:off x="6769570" y="530578"/>
            <a:ext cx="4771178" cy="1160110"/>
          </a:xfrm>
        </p:spPr>
        <p:txBody>
          <a:bodyPr>
            <a:normAutofit/>
          </a:bodyPr>
          <a:lstStyle/>
          <a:p>
            <a:r>
              <a:rPr lang="en-US" sz="3700"/>
              <a:t>5. Surround Yourself With Positive People </a:t>
            </a:r>
          </a:p>
        </p:txBody>
      </p:sp>
      <p:pic>
        <p:nvPicPr>
          <p:cNvPr id="4" name="Picture 3">
            <a:extLst>
              <a:ext uri="{FF2B5EF4-FFF2-40B4-BE49-F238E27FC236}">
                <a16:creationId xmlns:a16="http://schemas.microsoft.com/office/drawing/2014/main" id="{1C0AA7E8-E613-5E49-8248-DED2CFA7B67F}"/>
              </a:ext>
            </a:extLst>
          </p:cNvPr>
          <p:cNvPicPr>
            <a:picLocks noChangeAspect="1"/>
          </p:cNvPicPr>
          <p:nvPr/>
        </p:nvPicPr>
        <p:blipFill>
          <a:blip r:embed="rId2"/>
          <a:stretch>
            <a:fillRect/>
          </a:stretch>
        </p:blipFill>
        <p:spPr>
          <a:xfrm>
            <a:off x="838199" y="1951305"/>
            <a:ext cx="5440195" cy="2842501"/>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16" name="Arc 10">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3B14009-5904-8C46-B6D6-76428D1340F1}"/>
              </a:ext>
            </a:extLst>
          </p:cNvPr>
          <p:cNvSpPr>
            <a:spLocks noGrp="1"/>
          </p:cNvSpPr>
          <p:nvPr>
            <p:ph idx="1"/>
          </p:nvPr>
        </p:nvSpPr>
        <p:spPr>
          <a:xfrm>
            <a:off x="6769570" y="1825625"/>
            <a:ext cx="4771178" cy="4388908"/>
          </a:xfrm>
        </p:spPr>
        <p:txBody>
          <a:bodyPr>
            <a:normAutofit/>
          </a:bodyPr>
          <a:lstStyle/>
          <a:p>
            <a:r>
              <a:rPr lang="en-US" sz="1900"/>
              <a:t> It is easier to feel good about yourself and your body when you are around others who are supportive and who recognize the importance of liking yourself just as you naturally are.</a:t>
            </a:r>
          </a:p>
          <a:p>
            <a:endParaRPr lang="en-US" sz="1900"/>
          </a:p>
          <a:p>
            <a:endParaRPr lang="en-US" sz="1900"/>
          </a:p>
          <a:p>
            <a:endParaRPr lang="en-US" sz="1900"/>
          </a:p>
          <a:p>
            <a:endParaRPr lang="en-US" sz="1900"/>
          </a:p>
          <a:p>
            <a:endParaRPr lang="en-US" sz="1900"/>
          </a:p>
          <a:p>
            <a:pPr marL="0" indent="0">
              <a:buNone/>
            </a:pPr>
            <a:r>
              <a:rPr lang="en-US" sz="1900"/>
              <a:t>https://www.nationaleatingdisorders.org/get-involved/the-body-project</a:t>
            </a:r>
          </a:p>
          <a:p>
            <a:pPr marL="0" indent="0">
              <a:buNone/>
            </a:pPr>
            <a:endParaRPr lang="en-US" sz="1900"/>
          </a:p>
        </p:txBody>
      </p:sp>
    </p:spTree>
    <p:extLst>
      <p:ext uri="{BB962C8B-B14F-4D97-AF65-F5344CB8AC3E}">
        <p14:creationId xmlns:p14="http://schemas.microsoft.com/office/powerpoint/2010/main" val="39403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E468-CF2E-B04B-B384-7EBA291E4456}"/>
              </a:ext>
            </a:extLst>
          </p:cNvPr>
          <p:cNvSpPr>
            <a:spLocks noGrp="1"/>
          </p:cNvSpPr>
          <p:nvPr>
            <p:ph type="title"/>
          </p:nvPr>
        </p:nvSpPr>
        <p:spPr/>
        <p:txBody>
          <a:bodyPr/>
          <a:lstStyle/>
          <a:p>
            <a:r>
              <a:rPr lang="en-US" dirty="0"/>
              <a:t>6. Shut Down The Voices In Your Head Saying You’re Not Good Enough</a:t>
            </a:r>
          </a:p>
        </p:txBody>
      </p:sp>
      <p:sp>
        <p:nvSpPr>
          <p:cNvPr id="3" name="Content Placeholder 2">
            <a:extLst>
              <a:ext uri="{FF2B5EF4-FFF2-40B4-BE49-F238E27FC236}">
                <a16:creationId xmlns:a16="http://schemas.microsoft.com/office/drawing/2014/main" id="{C495FEF4-C0A8-6340-8463-DFD3364058A5}"/>
              </a:ext>
            </a:extLst>
          </p:cNvPr>
          <p:cNvSpPr>
            <a:spLocks noGrp="1"/>
          </p:cNvSpPr>
          <p:nvPr>
            <p:ph idx="1"/>
          </p:nvPr>
        </p:nvSpPr>
        <p:spPr/>
        <p:txBody>
          <a:bodyPr>
            <a:normAutofit lnSpcReduction="10000"/>
          </a:bodyPr>
          <a:lstStyle/>
          <a:p>
            <a:r>
              <a:rPr lang="en-US" dirty="0"/>
              <a:t>You can overpower those negative thoughts with positive ones. The next time you start to tear yourself down, build yourself back up with a few quick affirmations that work for you</a:t>
            </a:r>
          </a:p>
          <a:p>
            <a:endParaRPr lang="en-US" dirty="0"/>
          </a:p>
          <a:p>
            <a:endParaRPr lang="en-US" dirty="0"/>
          </a:p>
          <a:p>
            <a:endParaRPr lang="en-US" dirty="0"/>
          </a:p>
          <a:p>
            <a:endParaRPr lang="en-US" dirty="0"/>
          </a:p>
          <a:p>
            <a:pPr marL="0" indent="0">
              <a:buNone/>
            </a:pPr>
            <a:r>
              <a:rPr lang="en-US" sz="1600" dirty="0"/>
              <a:t>https://</a:t>
            </a:r>
            <a:r>
              <a:rPr lang="en-US" sz="1600" dirty="0" err="1"/>
              <a:t>www.nationaleatingdisorders.org</a:t>
            </a:r>
            <a:r>
              <a:rPr lang="en-US" sz="1600" dirty="0"/>
              <a:t>/get-involved/the-body-project</a:t>
            </a:r>
          </a:p>
          <a:p>
            <a:endParaRPr lang="en-US" dirty="0"/>
          </a:p>
        </p:txBody>
      </p:sp>
    </p:spTree>
    <p:extLst>
      <p:ext uri="{BB962C8B-B14F-4D97-AF65-F5344CB8AC3E}">
        <p14:creationId xmlns:p14="http://schemas.microsoft.com/office/powerpoint/2010/main" val="305867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FF50F-CDAD-4747-A7DE-2FAA32093C86}"/>
              </a:ext>
            </a:extLst>
          </p:cNvPr>
          <p:cNvSpPr>
            <a:spLocks noGrp="1"/>
          </p:cNvSpPr>
          <p:nvPr>
            <p:ph type="title"/>
          </p:nvPr>
        </p:nvSpPr>
        <p:spPr/>
        <p:txBody>
          <a:bodyPr/>
          <a:lstStyle/>
          <a:p>
            <a:r>
              <a:rPr lang="en-US" dirty="0"/>
              <a:t>7. Wear Clothes That Are Comfortable For You</a:t>
            </a:r>
          </a:p>
        </p:txBody>
      </p:sp>
      <p:sp>
        <p:nvSpPr>
          <p:cNvPr id="3" name="Content Placeholder 2">
            <a:extLst>
              <a:ext uri="{FF2B5EF4-FFF2-40B4-BE49-F238E27FC236}">
                <a16:creationId xmlns:a16="http://schemas.microsoft.com/office/drawing/2014/main" id="{FBE87DBF-25A9-3A46-9876-028D25D207E9}"/>
              </a:ext>
            </a:extLst>
          </p:cNvPr>
          <p:cNvSpPr>
            <a:spLocks noGrp="1"/>
          </p:cNvSpPr>
          <p:nvPr>
            <p:ph idx="1"/>
          </p:nvPr>
        </p:nvSpPr>
        <p:spPr/>
        <p:txBody>
          <a:bodyPr>
            <a:normAutofit lnSpcReduction="10000"/>
          </a:bodyPr>
          <a:lstStyle/>
          <a:p>
            <a:r>
              <a:rPr lang="en-US" dirty="0"/>
              <a:t>Work with your body, not against it</a:t>
            </a:r>
          </a:p>
          <a:p>
            <a:endParaRPr lang="en-US" dirty="0"/>
          </a:p>
          <a:p>
            <a:endParaRPr lang="en-US" dirty="0"/>
          </a:p>
          <a:p>
            <a:endParaRPr lang="en-US" dirty="0"/>
          </a:p>
          <a:p>
            <a:endParaRPr lang="en-US" dirty="0"/>
          </a:p>
          <a:p>
            <a:endParaRPr lang="en-US" dirty="0"/>
          </a:p>
          <a:p>
            <a:endParaRPr lang="en-US" dirty="0"/>
          </a:p>
          <a:p>
            <a:pPr marL="0" indent="0">
              <a:buNone/>
            </a:pPr>
            <a:r>
              <a:rPr lang="en-US" sz="1400" dirty="0"/>
              <a:t>https://</a:t>
            </a:r>
            <a:r>
              <a:rPr lang="en-US" sz="1400" dirty="0" err="1"/>
              <a:t>www.nationaleatingdisorders.org</a:t>
            </a:r>
            <a:r>
              <a:rPr lang="en-US" sz="1400" dirty="0"/>
              <a:t>/get-involved/the-body-project</a:t>
            </a:r>
          </a:p>
          <a:p>
            <a:endParaRPr lang="en-US" dirty="0"/>
          </a:p>
        </p:txBody>
      </p:sp>
    </p:spTree>
    <p:extLst>
      <p:ext uri="{BB962C8B-B14F-4D97-AF65-F5344CB8AC3E}">
        <p14:creationId xmlns:p14="http://schemas.microsoft.com/office/powerpoint/2010/main" val="314998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73EB10-AEDA-42B9-9D11-54E59B48D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460472-FC5C-384A-B19F-07F5A9089E89}"/>
              </a:ext>
            </a:extLst>
          </p:cNvPr>
          <p:cNvSpPr>
            <a:spLocks noGrp="1"/>
          </p:cNvSpPr>
          <p:nvPr>
            <p:ph type="title"/>
          </p:nvPr>
        </p:nvSpPr>
        <p:spPr>
          <a:xfrm>
            <a:off x="838200" y="365125"/>
            <a:ext cx="10515600" cy="1325563"/>
          </a:xfrm>
        </p:spPr>
        <p:txBody>
          <a:bodyPr>
            <a:normAutofit/>
          </a:bodyPr>
          <a:lstStyle/>
          <a:p>
            <a:r>
              <a:rPr lang="en-US" dirty="0"/>
              <a:t>8. Beware of Social Media</a:t>
            </a:r>
          </a:p>
        </p:txBody>
      </p:sp>
      <p:sp>
        <p:nvSpPr>
          <p:cNvPr id="3" name="Content Placeholder 2">
            <a:extLst>
              <a:ext uri="{FF2B5EF4-FFF2-40B4-BE49-F238E27FC236}">
                <a16:creationId xmlns:a16="http://schemas.microsoft.com/office/drawing/2014/main" id="{9449FF9E-7DC6-B443-989E-8DD50CC0EF08}"/>
              </a:ext>
            </a:extLst>
          </p:cNvPr>
          <p:cNvSpPr>
            <a:spLocks noGrp="1"/>
          </p:cNvSpPr>
          <p:nvPr>
            <p:ph idx="1"/>
          </p:nvPr>
        </p:nvSpPr>
        <p:spPr>
          <a:xfrm>
            <a:off x="838200" y="1825625"/>
            <a:ext cx="5393361" cy="4351338"/>
          </a:xfrm>
        </p:spPr>
        <p:txBody>
          <a:bodyPr>
            <a:normAutofit/>
          </a:bodyPr>
          <a:lstStyle/>
          <a:p>
            <a:r>
              <a:rPr lang="en-US" sz="2200"/>
              <a:t>Pay attention to images, slogans, or attitudes that make you feel bad about yourself or your body. Protest these messages: write a letter to the advertiser or talk back to the image or message. </a:t>
            </a:r>
          </a:p>
          <a:p>
            <a:endParaRPr lang="en-US" sz="2200"/>
          </a:p>
          <a:p>
            <a:endParaRPr lang="en-US" sz="2200"/>
          </a:p>
          <a:p>
            <a:endParaRPr lang="en-US" sz="2200"/>
          </a:p>
          <a:p>
            <a:endParaRPr lang="en-US" sz="2200"/>
          </a:p>
          <a:p>
            <a:pPr marL="0" indent="0">
              <a:buNone/>
            </a:pPr>
            <a:r>
              <a:rPr lang="en-US" sz="2200"/>
              <a:t>https://</a:t>
            </a:r>
            <a:r>
              <a:rPr lang="en-US" sz="2200" err="1"/>
              <a:t>www.nationaleatingdisorders.org</a:t>
            </a:r>
            <a:r>
              <a:rPr lang="en-US" sz="2200"/>
              <a:t>/get-involved/the-body-project</a:t>
            </a:r>
          </a:p>
          <a:p>
            <a:endParaRPr lang="en-US" sz="2200"/>
          </a:p>
        </p:txBody>
      </p:sp>
      <p:pic>
        <p:nvPicPr>
          <p:cNvPr id="5" name="Picture 4">
            <a:extLst>
              <a:ext uri="{FF2B5EF4-FFF2-40B4-BE49-F238E27FC236}">
                <a16:creationId xmlns:a16="http://schemas.microsoft.com/office/drawing/2014/main" id="{4DCBA34E-B030-C343-98A5-3E7809E71ACF}"/>
              </a:ext>
            </a:extLst>
          </p:cNvPr>
          <p:cNvPicPr>
            <a:picLocks noChangeAspect="1"/>
          </p:cNvPicPr>
          <p:nvPr/>
        </p:nvPicPr>
        <p:blipFill rotWithShape="1">
          <a:blip r:embed="rId2"/>
          <a:srcRect l="1288" r="777" b="-3"/>
          <a:stretch/>
        </p:blipFill>
        <p:spPr>
          <a:xfrm>
            <a:off x="7092462" y="1825625"/>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180859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C64727-F0CC-B04F-A76A-A9B260746F7D}"/>
              </a:ext>
            </a:extLst>
          </p:cNvPr>
          <p:cNvSpPr>
            <a:spLocks noGrp="1"/>
          </p:cNvSpPr>
          <p:nvPr>
            <p:ph type="title"/>
          </p:nvPr>
        </p:nvSpPr>
        <p:spPr>
          <a:xfrm>
            <a:off x="838200" y="365125"/>
            <a:ext cx="5387502" cy="1325563"/>
          </a:xfrm>
        </p:spPr>
        <p:txBody>
          <a:bodyPr>
            <a:normAutofit/>
          </a:bodyPr>
          <a:lstStyle/>
          <a:p>
            <a:r>
              <a:rPr lang="en-US" dirty="0"/>
              <a:t>9. Do Something Nice for Yourself</a:t>
            </a:r>
          </a:p>
        </p:txBody>
      </p:sp>
      <p:sp>
        <p:nvSpPr>
          <p:cNvPr id="3" name="Content Placeholder 2">
            <a:extLst>
              <a:ext uri="{FF2B5EF4-FFF2-40B4-BE49-F238E27FC236}">
                <a16:creationId xmlns:a16="http://schemas.microsoft.com/office/drawing/2014/main" id="{C57C9EDF-7AEC-E147-BC10-4EC534BC4807}"/>
              </a:ext>
            </a:extLst>
          </p:cNvPr>
          <p:cNvSpPr>
            <a:spLocks noGrp="1"/>
          </p:cNvSpPr>
          <p:nvPr>
            <p:ph idx="1"/>
          </p:nvPr>
        </p:nvSpPr>
        <p:spPr>
          <a:xfrm>
            <a:off x="838200" y="1825625"/>
            <a:ext cx="5387502" cy="4351338"/>
          </a:xfrm>
        </p:spPr>
        <p:txBody>
          <a:bodyPr>
            <a:normAutofit/>
          </a:bodyPr>
          <a:lstStyle/>
          <a:p>
            <a:r>
              <a:rPr lang="en-US" sz="2200"/>
              <a:t> Something that lets your body know you appreciate it. Take a bubble bath, make time for a nap, or find a peaceful place outside to relax.</a:t>
            </a:r>
          </a:p>
          <a:p>
            <a:endParaRPr lang="en-US" sz="2200"/>
          </a:p>
          <a:p>
            <a:endParaRPr lang="en-US" sz="2200"/>
          </a:p>
          <a:p>
            <a:endParaRPr lang="en-US" sz="2200"/>
          </a:p>
          <a:p>
            <a:endParaRPr lang="en-US" sz="2200"/>
          </a:p>
          <a:p>
            <a:endParaRPr lang="en-US" sz="2200"/>
          </a:p>
          <a:p>
            <a:pPr marL="0" indent="0">
              <a:buNone/>
            </a:pPr>
            <a:r>
              <a:rPr lang="en-US" sz="2200"/>
              <a:t>https://</a:t>
            </a:r>
            <a:r>
              <a:rPr lang="en-US" sz="2200" err="1"/>
              <a:t>www.nationaleatingdisorders.org</a:t>
            </a:r>
            <a:r>
              <a:rPr lang="en-US" sz="2200"/>
              <a:t>/get-involved/the-body-project</a:t>
            </a:r>
          </a:p>
          <a:p>
            <a:pPr marL="0" indent="0">
              <a:buNone/>
            </a:pPr>
            <a:endParaRPr lang="en-US" sz="2200"/>
          </a:p>
        </p:txBody>
      </p:sp>
      <p:pic>
        <p:nvPicPr>
          <p:cNvPr id="5" name="Picture 4">
            <a:extLst>
              <a:ext uri="{FF2B5EF4-FFF2-40B4-BE49-F238E27FC236}">
                <a16:creationId xmlns:a16="http://schemas.microsoft.com/office/drawing/2014/main" id="{ACA576D8-D626-F94C-AFB9-36D140C23346}"/>
              </a:ext>
            </a:extLst>
          </p:cNvPr>
          <p:cNvPicPr>
            <a:picLocks noChangeAspect="1"/>
          </p:cNvPicPr>
          <p:nvPr/>
        </p:nvPicPr>
        <p:blipFill rotWithShape="1">
          <a:blip r:embed="rId2"/>
          <a:srcRect l="11373" r="13518"/>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11">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3">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59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3B4257-E2EC-2D4B-94B1-002890A04318}"/>
              </a:ext>
            </a:extLst>
          </p:cNvPr>
          <p:cNvPicPr>
            <a:picLocks noChangeAspect="1"/>
          </p:cNvPicPr>
          <p:nvPr/>
        </p:nvPicPr>
        <p:blipFill>
          <a:blip r:embed="rId2"/>
          <a:stretch>
            <a:fillRect/>
          </a:stretch>
        </p:blipFill>
        <p:spPr>
          <a:xfrm>
            <a:off x="6611058" y="2769960"/>
            <a:ext cx="5580942" cy="4088040"/>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2" name="Oval 11">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14A67B-E82D-034A-9866-467D0C41264D}"/>
              </a:ext>
            </a:extLst>
          </p:cNvPr>
          <p:cNvSpPr>
            <a:spLocks noGrp="1"/>
          </p:cNvSpPr>
          <p:nvPr>
            <p:ph type="title"/>
          </p:nvPr>
        </p:nvSpPr>
        <p:spPr>
          <a:xfrm>
            <a:off x="838200" y="365125"/>
            <a:ext cx="10515600" cy="1325563"/>
          </a:xfrm>
        </p:spPr>
        <p:txBody>
          <a:bodyPr>
            <a:normAutofit/>
          </a:bodyPr>
          <a:lstStyle/>
          <a:p>
            <a:r>
              <a:rPr lang="en-US" sz="2800"/>
              <a:t>10. </a:t>
            </a:r>
            <a:r>
              <a:rPr lang="en-US" sz="2800" b="1"/>
              <a:t>Use the time and energy that you might have spent worrying about food, calories, and your weight to do something to help others</a:t>
            </a:r>
            <a:endParaRPr lang="en-US" sz="2800"/>
          </a:p>
        </p:txBody>
      </p:sp>
      <p:sp>
        <p:nvSpPr>
          <p:cNvPr id="3" name="Content Placeholder 2">
            <a:extLst>
              <a:ext uri="{FF2B5EF4-FFF2-40B4-BE49-F238E27FC236}">
                <a16:creationId xmlns:a16="http://schemas.microsoft.com/office/drawing/2014/main" id="{4DB85710-8AAA-D54B-9019-3271ABA91187}"/>
              </a:ext>
            </a:extLst>
          </p:cNvPr>
          <p:cNvSpPr>
            <a:spLocks noGrp="1"/>
          </p:cNvSpPr>
          <p:nvPr>
            <p:ph idx="1"/>
          </p:nvPr>
        </p:nvSpPr>
        <p:spPr>
          <a:xfrm>
            <a:off x="838200" y="1825625"/>
            <a:ext cx="5393361" cy="4351338"/>
          </a:xfrm>
        </p:spPr>
        <p:txBody>
          <a:bodyPr>
            <a:normAutofit/>
          </a:bodyPr>
          <a:lstStyle/>
          <a:p>
            <a:r>
              <a:rPr lang="en-US" sz="2400"/>
              <a:t>Sometimes reaching out to other people can help you feel better about yourself and can make a positive change in our world.</a:t>
            </a:r>
          </a:p>
          <a:p>
            <a:endParaRPr lang="en-US" sz="2400"/>
          </a:p>
          <a:p>
            <a:endParaRPr lang="en-US" sz="2400"/>
          </a:p>
          <a:p>
            <a:endParaRPr lang="en-US" sz="2400"/>
          </a:p>
          <a:p>
            <a:pPr marL="0" indent="0">
              <a:buNone/>
            </a:pPr>
            <a:r>
              <a:rPr lang="en-US" sz="2400"/>
              <a:t>https://www.nationaleatingdisorders.org/get-involved/the-body-project</a:t>
            </a:r>
          </a:p>
        </p:txBody>
      </p:sp>
    </p:spTree>
    <p:extLst>
      <p:ext uri="{BB962C8B-B14F-4D97-AF65-F5344CB8AC3E}">
        <p14:creationId xmlns:p14="http://schemas.microsoft.com/office/powerpoint/2010/main" val="421766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192BD1-5B60-0742-B634-7C9879F5FA55}"/>
              </a:ext>
            </a:extLst>
          </p:cNvPr>
          <p:cNvSpPr>
            <a:spLocks noGrp="1"/>
          </p:cNvSpPr>
          <p:nvPr>
            <p:ph type="title"/>
          </p:nvPr>
        </p:nvSpPr>
        <p:spPr>
          <a:xfrm>
            <a:off x="838200" y="365125"/>
            <a:ext cx="10515600" cy="1325563"/>
          </a:xfrm>
        </p:spPr>
        <p:txBody>
          <a:bodyPr>
            <a:normAutofit/>
          </a:bodyPr>
          <a:lstStyle/>
          <a:p>
            <a:r>
              <a:rPr lang="en-US"/>
              <a:t>Eating Disorder Treatment Centers in Arizona </a:t>
            </a:r>
            <a:endParaRPr lang="en-US" dirty="0"/>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F3E94D8-4FE1-C54C-9218-84CD04394F7E}"/>
              </a:ext>
            </a:extLst>
          </p:cNvPr>
          <p:cNvSpPr>
            <a:spLocks noGrp="1"/>
          </p:cNvSpPr>
          <p:nvPr>
            <p:ph idx="1"/>
          </p:nvPr>
        </p:nvSpPr>
        <p:spPr>
          <a:xfrm>
            <a:off x="838200" y="1825625"/>
            <a:ext cx="10515600" cy="3859742"/>
          </a:xfrm>
        </p:spPr>
        <p:txBody>
          <a:bodyPr>
            <a:normAutofit/>
          </a:bodyPr>
          <a:lstStyle/>
          <a:p>
            <a:r>
              <a:rPr lang="en-US" sz="2200" b="1"/>
              <a:t>Rosewood Centers for Eating Disorders </a:t>
            </a:r>
            <a:endParaRPr lang="en-US" sz="2200"/>
          </a:p>
          <a:p>
            <a:r>
              <a:rPr lang="en-US" sz="2200"/>
              <a:t>950 W. Elliot Road #201</a:t>
            </a:r>
            <a:br>
              <a:rPr lang="en-US" sz="2200"/>
            </a:br>
            <a:r>
              <a:rPr lang="en-US" sz="2200"/>
              <a:t>Tempe, AZ 85284</a:t>
            </a:r>
            <a:br>
              <a:rPr lang="en-US" sz="2200"/>
            </a:br>
            <a:r>
              <a:rPr lang="en-US" sz="2200"/>
              <a:t>844-537-2306 https://</a:t>
            </a:r>
            <a:r>
              <a:rPr lang="en-US" sz="2200" err="1"/>
              <a:t>www.rosewoodranch.com</a:t>
            </a:r>
            <a:r>
              <a:rPr lang="en-US" sz="2200"/>
              <a:t>/ </a:t>
            </a:r>
          </a:p>
          <a:p>
            <a:r>
              <a:rPr lang="en-US" sz="2200" b="1"/>
              <a:t>The Meadows Ranch </a:t>
            </a:r>
            <a:endParaRPr lang="en-US" sz="2200"/>
          </a:p>
          <a:p>
            <a:r>
              <a:rPr lang="en-US" sz="2200"/>
              <a:t>55635 N Vulture Mine Rd. Wickenburg, AZ 85390 866-390-5100 https://</a:t>
            </a:r>
            <a:r>
              <a:rPr lang="en-US" sz="2200" err="1"/>
              <a:t>www.meadowsranch.com</a:t>
            </a:r>
            <a:r>
              <a:rPr lang="en-US" sz="2200"/>
              <a:t>/ *Females only(inpatient) </a:t>
            </a:r>
          </a:p>
          <a:p>
            <a:r>
              <a:rPr lang="en-US" sz="2200" b="1" err="1"/>
              <a:t>Mirasol</a:t>
            </a:r>
            <a:r>
              <a:rPr lang="en-US" sz="2200" b="1"/>
              <a:t> Eating Disorder Recovery Center </a:t>
            </a:r>
            <a:endParaRPr lang="en-US" sz="2200"/>
          </a:p>
          <a:p>
            <a:r>
              <a:rPr lang="en-US" sz="2200"/>
              <a:t>3116 N Swan Rd, Tucson 85712 888-520-1700 https://</a:t>
            </a:r>
            <a:r>
              <a:rPr lang="en-US" sz="2200" err="1"/>
              <a:t>mirasol.net</a:t>
            </a:r>
            <a:r>
              <a:rPr lang="en-US" sz="2200"/>
              <a:t>/</a:t>
            </a:r>
            <a:br>
              <a:rPr lang="en-US" sz="2200"/>
            </a:br>
            <a:r>
              <a:rPr lang="en-US" sz="2200"/>
              <a:t>*Inpatient </a:t>
            </a:r>
          </a:p>
          <a:p>
            <a:endParaRPr lang="en-US" sz="220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249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CA65-082F-8C48-93AC-0501727A41D1}"/>
              </a:ext>
            </a:extLst>
          </p:cNvPr>
          <p:cNvSpPr>
            <a:spLocks noGrp="1"/>
          </p:cNvSpPr>
          <p:nvPr>
            <p:ph type="title"/>
          </p:nvPr>
        </p:nvSpPr>
        <p:spPr/>
        <p:txBody>
          <a:bodyPr>
            <a:normAutofit fontScale="90000"/>
          </a:bodyPr>
          <a:lstStyle/>
          <a:p>
            <a:r>
              <a:rPr lang="en-US" dirty="0"/>
              <a:t>Rosewood Teen And Mom Share Inspiring Eating Disorder Recovery Story</a:t>
            </a:r>
            <a:br>
              <a:rPr lang="en-US" dirty="0"/>
            </a:br>
            <a:endParaRPr lang="en-US" dirty="0"/>
          </a:p>
        </p:txBody>
      </p:sp>
      <p:pic>
        <p:nvPicPr>
          <p:cNvPr id="4" name="Online Media 3" descr="Rosewood Teen And Mom Share Inspiring Eating Disorder Recovery Story">
            <a:hlinkClick r:id="" action="ppaction://media"/>
            <a:extLst>
              <a:ext uri="{FF2B5EF4-FFF2-40B4-BE49-F238E27FC236}">
                <a16:creationId xmlns:a16="http://schemas.microsoft.com/office/drawing/2014/main" id="{16F2103D-C705-A040-B7EA-9382729858C9}"/>
              </a:ext>
            </a:extLst>
          </p:cNvPr>
          <p:cNvPicPr>
            <a:picLocks noGrp="1" noRot="1" noChangeAspect="1"/>
          </p:cNvPicPr>
          <p:nvPr>
            <p:ph idx="1"/>
            <a:videoFile r:link="rId1"/>
          </p:nvPr>
        </p:nvPicPr>
        <p:blipFill>
          <a:blip r:embed="rId3"/>
          <a:stretch>
            <a:fillRect/>
          </a:stretch>
        </p:blipFill>
        <p:spPr>
          <a:xfrm>
            <a:off x="2665413" y="1825625"/>
            <a:ext cx="6861175" cy="3859213"/>
          </a:xfrm>
          <a:prstGeom prst="rect">
            <a:avLst/>
          </a:prstGeom>
        </p:spPr>
      </p:pic>
    </p:spTree>
    <p:extLst>
      <p:ext uri="{BB962C8B-B14F-4D97-AF65-F5344CB8AC3E}">
        <p14:creationId xmlns:p14="http://schemas.microsoft.com/office/powerpoint/2010/main" val="380526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05E8E4-0B6C-2444-A7E7-D241C7236ECC}"/>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What are Eating Disorders?</a:t>
            </a:r>
          </a:p>
        </p:txBody>
      </p:sp>
      <p:sp>
        <p:nvSpPr>
          <p:cNvPr id="12"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E2E970C-5AAB-48C2-B68C-D55B3E9B94E7}"/>
              </a:ext>
            </a:extLst>
          </p:cNvPr>
          <p:cNvGraphicFramePr>
            <a:graphicFrameLocks noGrp="1"/>
          </p:cNvGraphicFramePr>
          <p:nvPr>
            <p:ph idx="1"/>
            <p:extLst>
              <p:ext uri="{D42A27DB-BD31-4B8C-83A1-F6EECF244321}">
                <p14:modId xmlns:p14="http://schemas.microsoft.com/office/powerpoint/2010/main" val="1489590631"/>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31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7522081-0239-344F-91FD-5F74D4308AB7}"/>
              </a:ext>
            </a:extLst>
          </p:cNvPr>
          <p:cNvSpPr>
            <a:spLocks noGrp="1"/>
          </p:cNvSpPr>
          <p:nvPr>
            <p:ph type="title"/>
          </p:nvPr>
        </p:nvSpPr>
        <p:spPr>
          <a:xfrm>
            <a:off x="686834" y="1153572"/>
            <a:ext cx="3200400" cy="4461163"/>
          </a:xfrm>
        </p:spPr>
        <p:txBody>
          <a:bodyPr>
            <a:normAutofit/>
          </a:bodyPr>
          <a:lstStyle/>
          <a:p>
            <a:r>
              <a:rPr lang="en-US" sz="4100">
                <a:solidFill>
                  <a:srgbClr val="FFFFFF"/>
                </a:solidFill>
              </a:rPr>
              <a:t>Psychotherapy Options for Eating Disorders</a:t>
            </a:r>
          </a:p>
        </p:txBody>
      </p:sp>
      <p:sp>
        <p:nvSpPr>
          <p:cNvPr id="4" name="Content Placeholder 3">
            <a:extLst>
              <a:ext uri="{FF2B5EF4-FFF2-40B4-BE49-F238E27FC236}">
                <a16:creationId xmlns:a16="http://schemas.microsoft.com/office/drawing/2014/main" id="{A6A2E0F3-6F6A-CE4D-8EF6-D399D6A74386}"/>
              </a:ext>
            </a:extLst>
          </p:cNvPr>
          <p:cNvSpPr>
            <a:spLocks noGrp="1"/>
          </p:cNvSpPr>
          <p:nvPr>
            <p:ph idx="1"/>
          </p:nvPr>
        </p:nvSpPr>
        <p:spPr>
          <a:xfrm>
            <a:off x="4447308" y="591344"/>
            <a:ext cx="6906491" cy="5585619"/>
          </a:xfrm>
        </p:spPr>
        <p:txBody>
          <a:bodyPr anchor="ctr">
            <a:normAutofit/>
          </a:bodyPr>
          <a:lstStyle/>
          <a:p>
            <a:r>
              <a:rPr lang="en-US" sz="2200" b="1"/>
              <a:t>Acceptance and Commitment Therapy</a:t>
            </a:r>
            <a:r>
              <a:rPr lang="en-US" sz="2200"/>
              <a:t>: The goal of ACT is focusing on changing your actions rather than your thoughts and feelings. </a:t>
            </a:r>
          </a:p>
          <a:p>
            <a:r>
              <a:rPr lang="en-US" sz="2200" b="1"/>
              <a:t>Cognitive Behavioral Therapy</a:t>
            </a:r>
            <a:r>
              <a:rPr lang="en-US" sz="2200"/>
              <a:t>: A relatively short-term, symptom-oriented therapy focusing on the beliefs, values, and cognitive processes that maintain the eating disorder behavior</a:t>
            </a:r>
          </a:p>
          <a:p>
            <a:r>
              <a:rPr lang="en-US" sz="2200" b="1"/>
              <a:t>Cognitive Remediation Therapy</a:t>
            </a:r>
            <a:r>
              <a:rPr lang="en-US" sz="2200"/>
              <a:t>: targets rigid thinking processes considered a core component of anorexia nervosa through simple exercises, reflection, and guided supervision.  </a:t>
            </a:r>
          </a:p>
          <a:p>
            <a:r>
              <a:rPr lang="en-US" sz="2200" b="1"/>
              <a:t>Dialectical Behavior Therapy</a:t>
            </a:r>
            <a:r>
              <a:rPr lang="en-US" sz="2200"/>
              <a:t>: Treatment focuses on developing skills to replace maladaptive eating disorder behaviors</a:t>
            </a:r>
          </a:p>
          <a:p>
            <a:r>
              <a:rPr lang="en-US" sz="2200"/>
              <a:t>https://</a:t>
            </a:r>
            <a:r>
              <a:rPr lang="en-US" sz="2200" err="1"/>
              <a:t>www.nationaleatingdisorders.org</a:t>
            </a:r>
            <a:r>
              <a:rPr lang="en-US" sz="2200"/>
              <a:t>/treatment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43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14EEDC8-4161-FE43-9396-3FF6B8B46D59}"/>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Resources </a:t>
            </a:r>
          </a:p>
        </p:txBody>
      </p:sp>
      <p:sp>
        <p:nvSpPr>
          <p:cNvPr id="15" name="Rectangle: Rounded Corners 14">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Content Placeholder 5">
            <a:extLst>
              <a:ext uri="{FF2B5EF4-FFF2-40B4-BE49-F238E27FC236}">
                <a16:creationId xmlns:a16="http://schemas.microsoft.com/office/drawing/2014/main" id="{AED98CD0-AE6E-4496-8FD5-34DAEA6E4998}"/>
              </a:ext>
            </a:extLst>
          </p:cNvPr>
          <p:cNvGraphicFramePr>
            <a:graphicFrameLocks noGrp="1"/>
          </p:cNvGraphicFramePr>
          <p:nvPr>
            <p:ph idx="1"/>
            <p:extLst>
              <p:ext uri="{D42A27DB-BD31-4B8C-83A1-F6EECF244321}">
                <p14:modId xmlns:p14="http://schemas.microsoft.com/office/powerpoint/2010/main" val="1137168961"/>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1624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c 1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163FAA-8395-FD49-B161-A35DCFF7DEAC}"/>
              </a:ext>
            </a:extLst>
          </p:cNvPr>
          <p:cNvSpPr>
            <a:spLocks noGrp="1"/>
          </p:cNvSpPr>
          <p:nvPr>
            <p:ph type="title"/>
          </p:nvPr>
        </p:nvSpPr>
        <p:spPr>
          <a:xfrm>
            <a:off x="838200" y="365125"/>
            <a:ext cx="10515600" cy="1325563"/>
          </a:xfrm>
        </p:spPr>
        <p:txBody>
          <a:bodyPr>
            <a:normAutofit/>
          </a:bodyPr>
          <a:lstStyle/>
          <a:p>
            <a:r>
              <a:rPr lang="en-US" dirty="0"/>
              <a:t>QUESTIONS OR COMMENTS?</a:t>
            </a:r>
            <a:br>
              <a:rPr lang="en-US" dirty="0"/>
            </a:br>
            <a:endParaRPr lang="en-US" dirty="0"/>
          </a:p>
        </p:txBody>
      </p:sp>
      <p:sp>
        <p:nvSpPr>
          <p:cNvPr id="3" name="Content Placeholder 2">
            <a:extLst>
              <a:ext uri="{FF2B5EF4-FFF2-40B4-BE49-F238E27FC236}">
                <a16:creationId xmlns:a16="http://schemas.microsoft.com/office/drawing/2014/main" id="{4A591AB2-B9D0-7549-8E0B-9EB484864DBF}"/>
              </a:ext>
            </a:extLst>
          </p:cNvPr>
          <p:cNvSpPr>
            <a:spLocks noGrp="1"/>
          </p:cNvSpPr>
          <p:nvPr>
            <p:ph idx="1"/>
          </p:nvPr>
        </p:nvSpPr>
        <p:spPr>
          <a:xfrm>
            <a:off x="838200" y="1825625"/>
            <a:ext cx="5393361" cy="4351338"/>
          </a:xfrm>
        </p:spPr>
        <p:txBody>
          <a:bodyPr>
            <a:normAutofit/>
          </a:bodyPr>
          <a:lstStyle/>
          <a:p>
            <a:r>
              <a:rPr lang="en-US" sz="2400"/>
              <a:t>Email: Haddad.julianne@cusd80.com</a:t>
            </a:r>
          </a:p>
        </p:txBody>
      </p:sp>
      <p:sp>
        <p:nvSpPr>
          <p:cNvPr id="18"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Graphic 6" descr="Mail Reply">
            <a:extLst>
              <a:ext uri="{FF2B5EF4-FFF2-40B4-BE49-F238E27FC236}">
                <a16:creationId xmlns:a16="http://schemas.microsoft.com/office/drawing/2014/main" id="{80C494E5-47AC-429D-B7B6-A6B175DA5B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9962" y="1929820"/>
            <a:ext cx="4221597" cy="4221597"/>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33184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5AB83C82-30AD-4DF2-A9AD-CE1547FDE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EB68B3-E1DF-B040-ABB9-366CE8BD47BC}"/>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5600" kern="1200">
                <a:solidFill>
                  <a:srgbClr val="FFFFFF"/>
                </a:solidFill>
                <a:latin typeface="+mj-lt"/>
                <a:ea typeface="+mj-ea"/>
                <a:cs typeface="+mj-cs"/>
              </a:rPr>
              <a:t>Most Common Types of Eating Disorders</a:t>
            </a: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966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B82BAE-6489-7746-9926-899ACDA69265}"/>
              </a:ext>
            </a:extLst>
          </p:cNvPr>
          <p:cNvSpPr>
            <a:spLocks noGrp="1"/>
          </p:cNvSpPr>
          <p:nvPr>
            <p:ph type="title"/>
          </p:nvPr>
        </p:nvSpPr>
        <p:spPr/>
        <p:txBody>
          <a:bodyPr/>
          <a:lstStyle/>
          <a:p>
            <a:r>
              <a:rPr lang="en-US" dirty="0"/>
              <a:t>Anorexia Nervosa</a:t>
            </a:r>
          </a:p>
        </p:txBody>
      </p:sp>
      <p:sp>
        <p:nvSpPr>
          <p:cNvPr id="5" name="Content Placeholder 4">
            <a:extLst>
              <a:ext uri="{FF2B5EF4-FFF2-40B4-BE49-F238E27FC236}">
                <a16:creationId xmlns:a16="http://schemas.microsoft.com/office/drawing/2014/main" id="{32C6DA9C-00CA-6946-B98D-B64F2505DE65}"/>
              </a:ext>
            </a:extLst>
          </p:cNvPr>
          <p:cNvSpPr>
            <a:spLocks noGrp="1"/>
          </p:cNvSpPr>
          <p:nvPr>
            <p:ph sz="half" idx="1"/>
          </p:nvPr>
        </p:nvSpPr>
        <p:spPr/>
        <p:txBody>
          <a:bodyPr>
            <a:normAutofit fontScale="85000" lnSpcReduction="20000"/>
          </a:bodyPr>
          <a:lstStyle/>
          <a:p>
            <a:r>
              <a:rPr lang="en-US" dirty="0"/>
              <a:t>Anorexia nervosa is an eating disorder characterized by weight loss </a:t>
            </a:r>
          </a:p>
          <a:p>
            <a:r>
              <a:rPr lang="en-US" dirty="0"/>
              <a:t>People with anorexia generally restrict the number of calories and the types of food they eat</a:t>
            </a:r>
          </a:p>
          <a:p>
            <a:r>
              <a:rPr lang="en-US" dirty="0"/>
              <a:t>Most frequently beings during adolescence </a:t>
            </a:r>
          </a:p>
        </p:txBody>
      </p:sp>
      <p:sp>
        <p:nvSpPr>
          <p:cNvPr id="6" name="Content Placeholder 5">
            <a:extLst>
              <a:ext uri="{FF2B5EF4-FFF2-40B4-BE49-F238E27FC236}">
                <a16:creationId xmlns:a16="http://schemas.microsoft.com/office/drawing/2014/main" id="{2B2FF675-DEAA-B74B-8CCA-ED4CDC5C4C4D}"/>
              </a:ext>
            </a:extLst>
          </p:cNvPr>
          <p:cNvSpPr>
            <a:spLocks noGrp="1"/>
          </p:cNvSpPr>
          <p:nvPr>
            <p:ph sz="half" idx="2"/>
          </p:nvPr>
        </p:nvSpPr>
        <p:spPr/>
        <p:txBody>
          <a:bodyPr>
            <a:normAutofit fontScale="85000" lnSpcReduction="20000"/>
          </a:bodyPr>
          <a:lstStyle/>
          <a:p>
            <a:pPr marL="0" indent="0">
              <a:buNone/>
            </a:pPr>
            <a:r>
              <a:rPr lang="en-US" b="1" dirty="0"/>
              <a:t>Warning Signs: </a:t>
            </a:r>
          </a:p>
          <a:p>
            <a:r>
              <a:rPr lang="en-US" dirty="0"/>
              <a:t>Dramatic weight loss</a:t>
            </a:r>
          </a:p>
          <a:p>
            <a:r>
              <a:rPr lang="en-US" dirty="0"/>
              <a:t>Is preoccupied with weight, food, calories, fat grams, and dieting</a:t>
            </a:r>
          </a:p>
          <a:p>
            <a:r>
              <a:rPr lang="en-US" dirty="0"/>
              <a:t>Denies feeling hungry</a:t>
            </a:r>
          </a:p>
          <a:p>
            <a:r>
              <a:rPr lang="en-US" dirty="0"/>
              <a:t>Expresses a need to “burn off” calories taken in </a:t>
            </a:r>
          </a:p>
          <a:p>
            <a:r>
              <a:rPr lang="en-US" dirty="0"/>
              <a:t>Has strong need for control</a:t>
            </a:r>
          </a:p>
          <a:p>
            <a:r>
              <a:rPr lang="en-US" dirty="0"/>
              <a:t>Withdraws from usual friends and activities and becomes more isolated, withdrawn, and secretive</a:t>
            </a:r>
          </a:p>
          <a:p>
            <a:r>
              <a:rPr lang="en-US" dirty="0"/>
              <a:t>Seems concerned about eating in public</a:t>
            </a:r>
          </a:p>
          <a:p>
            <a:endParaRPr lang="en-US" dirty="0"/>
          </a:p>
        </p:txBody>
      </p:sp>
      <p:pic>
        <p:nvPicPr>
          <p:cNvPr id="4" name="Picture 3">
            <a:extLst>
              <a:ext uri="{FF2B5EF4-FFF2-40B4-BE49-F238E27FC236}">
                <a16:creationId xmlns:a16="http://schemas.microsoft.com/office/drawing/2014/main" id="{B346ADFE-0518-ED45-AF0A-A6CE9094347C}"/>
              </a:ext>
            </a:extLst>
          </p:cNvPr>
          <p:cNvPicPr>
            <a:picLocks noChangeAspect="1"/>
          </p:cNvPicPr>
          <p:nvPr/>
        </p:nvPicPr>
        <p:blipFill>
          <a:blip r:embed="rId2"/>
          <a:stretch>
            <a:fillRect/>
          </a:stretch>
        </p:blipFill>
        <p:spPr>
          <a:xfrm>
            <a:off x="1281520" y="4244166"/>
            <a:ext cx="3373064" cy="2248709"/>
          </a:xfrm>
          <a:prstGeom prst="rect">
            <a:avLst/>
          </a:prstGeom>
        </p:spPr>
      </p:pic>
    </p:spTree>
    <p:extLst>
      <p:ext uri="{BB962C8B-B14F-4D97-AF65-F5344CB8AC3E}">
        <p14:creationId xmlns:p14="http://schemas.microsoft.com/office/powerpoint/2010/main" val="2085952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870C-097B-7C46-A964-E4ADE39A1969}"/>
              </a:ext>
            </a:extLst>
          </p:cNvPr>
          <p:cNvSpPr>
            <a:spLocks noGrp="1"/>
          </p:cNvSpPr>
          <p:nvPr>
            <p:ph type="title"/>
          </p:nvPr>
        </p:nvSpPr>
        <p:spPr/>
        <p:txBody>
          <a:bodyPr/>
          <a:lstStyle/>
          <a:p>
            <a:r>
              <a:rPr lang="en-US" dirty="0"/>
              <a:t>Bulimia Nervosa </a:t>
            </a:r>
          </a:p>
        </p:txBody>
      </p:sp>
      <p:sp>
        <p:nvSpPr>
          <p:cNvPr id="3" name="Content Placeholder 2">
            <a:extLst>
              <a:ext uri="{FF2B5EF4-FFF2-40B4-BE49-F238E27FC236}">
                <a16:creationId xmlns:a16="http://schemas.microsoft.com/office/drawing/2014/main" id="{051869B7-91AB-8842-97D4-0D27156678F7}"/>
              </a:ext>
            </a:extLst>
          </p:cNvPr>
          <p:cNvSpPr>
            <a:spLocks noGrp="1"/>
          </p:cNvSpPr>
          <p:nvPr>
            <p:ph sz="half" idx="1"/>
          </p:nvPr>
        </p:nvSpPr>
        <p:spPr/>
        <p:txBody>
          <a:bodyPr>
            <a:normAutofit fontScale="77500" lnSpcReduction="20000"/>
          </a:bodyPr>
          <a:lstStyle/>
          <a:p>
            <a:r>
              <a:rPr lang="en-US" dirty="0"/>
              <a:t>Bulimia nervosa is a serious, potentially life-threatening eating disorder characterized by a cycle of bingeing and compensatory behaviors such as self-induced vomiting</a:t>
            </a:r>
          </a:p>
          <a:p>
            <a:endParaRPr lang="en-US" dirty="0"/>
          </a:p>
          <a:p>
            <a:endParaRPr lang="en-US" dirty="0"/>
          </a:p>
        </p:txBody>
      </p:sp>
      <p:sp>
        <p:nvSpPr>
          <p:cNvPr id="4" name="Content Placeholder 3">
            <a:extLst>
              <a:ext uri="{FF2B5EF4-FFF2-40B4-BE49-F238E27FC236}">
                <a16:creationId xmlns:a16="http://schemas.microsoft.com/office/drawing/2014/main" id="{A57CA8CE-7C54-8E4A-ACC2-184F1D97F56F}"/>
              </a:ext>
            </a:extLst>
          </p:cNvPr>
          <p:cNvSpPr>
            <a:spLocks noGrp="1"/>
          </p:cNvSpPr>
          <p:nvPr>
            <p:ph sz="half" idx="2"/>
          </p:nvPr>
        </p:nvSpPr>
        <p:spPr/>
        <p:txBody>
          <a:bodyPr>
            <a:normAutofit fontScale="77500" lnSpcReduction="20000"/>
          </a:bodyPr>
          <a:lstStyle/>
          <a:p>
            <a:pPr marL="0" indent="0">
              <a:buNone/>
            </a:pPr>
            <a:r>
              <a:rPr lang="en-US" b="1" dirty="0"/>
              <a:t>Warning Signs: </a:t>
            </a:r>
          </a:p>
          <a:p>
            <a:r>
              <a:rPr lang="en-US" dirty="0"/>
              <a:t>frequent trips to the bathroom after meals</a:t>
            </a:r>
          </a:p>
          <a:p>
            <a:r>
              <a:rPr lang="en-US" dirty="0"/>
              <a:t>Has secret recurring episodes of binge eating (eating in a discrete period of time an amount of food that is much larger than most individuals would eat under similar circumstances); feels lack of control over ability to stop eating </a:t>
            </a:r>
          </a:p>
          <a:p>
            <a:r>
              <a:rPr lang="en-US" dirty="0"/>
              <a:t>Appears uncomfortable eating around others </a:t>
            </a:r>
          </a:p>
          <a:p>
            <a:r>
              <a:rPr lang="en-US" dirty="0"/>
              <a:t>Teeth are discolored, stained</a:t>
            </a:r>
          </a:p>
          <a:p>
            <a:r>
              <a:rPr lang="en-US" dirty="0"/>
              <a:t>Shows extreme concern with body weight and shape</a:t>
            </a:r>
          </a:p>
        </p:txBody>
      </p:sp>
      <p:pic>
        <p:nvPicPr>
          <p:cNvPr id="6" name="Picture 5">
            <a:extLst>
              <a:ext uri="{FF2B5EF4-FFF2-40B4-BE49-F238E27FC236}">
                <a16:creationId xmlns:a16="http://schemas.microsoft.com/office/drawing/2014/main" id="{B5EF166A-CCF4-3C40-849F-0D243908CF21}"/>
              </a:ext>
            </a:extLst>
          </p:cNvPr>
          <p:cNvPicPr>
            <a:picLocks noChangeAspect="1"/>
          </p:cNvPicPr>
          <p:nvPr/>
        </p:nvPicPr>
        <p:blipFill>
          <a:blip r:embed="rId2"/>
          <a:stretch>
            <a:fillRect/>
          </a:stretch>
        </p:blipFill>
        <p:spPr>
          <a:xfrm>
            <a:off x="1928894" y="3507948"/>
            <a:ext cx="2778071" cy="2767914"/>
          </a:xfrm>
          <a:prstGeom prst="rect">
            <a:avLst/>
          </a:prstGeom>
          <a:ln>
            <a:solidFill>
              <a:schemeClr val="accent1"/>
            </a:solidFill>
          </a:ln>
        </p:spPr>
      </p:pic>
    </p:spTree>
    <p:extLst>
      <p:ext uri="{BB962C8B-B14F-4D97-AF65-F5344CB8AC3E}">
        <p14:creationId xmlns:p14="http://schemas.microsoft.com/office/powerpoint/2010/main" val="200896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A4A173-FBC9-6941-A74E-34A7959553A7}"/>
              </a:ext>
            </a:extLst>
          </p:cNvPr>
          <p:cNvSpPr>
            <a:spLocks noGrp="1"/>
          </p:cNvSpPr>
          <p:nvPr>
            <p:ph type="title"/>
          </p:nvPr>
        </p:nvSpPr>
        <p:spPr/>
        <p:txBody>
          <a:bodyPr/>
          <a:lstStyle/>
          <a:p>
            <a:r>
              <a:rPr lang="en-US" dirty="0"/>
              <a:t>Binge Eating Disorder </a:t>
            </a:r>
          </a:p>
        </p:txBody>
      </p:sp>
      <p:sp>
        <p:nvSpPr>
          <p:cNvPr id="6" name="Content Placeholder 5">
            <a:extLst>
              <a:ext uri="{FF2B5EF4-FFF2-40B4-BE49-F238E27FC236}">
                <a16:creationId xmlns:a16="http://schemas.microsoft.com/office/drawing/2014/main" id="{AACFED7F-2BF2-CC4B-A50F-84C86A165D68}"/>
              </a:ext>
            </a:extLst>
          </p:cNvPr>
          <p:cNvSpPr>
            <a:spLocks noGrp="1"/>
          </p:cNvSpPr>
          <p:nvPr>
            <p:ph sz="half" idx="1"/>
          </p:nvPr>
        </p:nvSpPr>
        <p:spPr/>
        <p:txBody>
          <a:bodyPr/>
          <a:lstStyle/>
          <a:p>
            <a:r>
              <a:rPr lang="en-US" dirty="0"/>
              <a:t>Characterized by recurrent episodes of eating large quantities of food (often very quickly and to the point of discomfort</a:t>
            </a:r>
          </a:p>
          <a:p>
            <a:r>
              <a:rPr lang="en-US" dirty="0"/>
              <a:t>A feeling of a loss of control during the binge</a:t>
            </a:r>
          </a:p>
        </p:txBody>
      </p:sp>
      <p:sp>
        <p:nvSpPr>
          <p:cNvPr id="7" name="Content Placeholder 6">
            <a:extLst>
              <a:ext uri="{FF2B5EF4-FFF2-40B4-BE49-F238E27FC236}">
                <a16:creationId xmlns:a16="http://schemas.microsoft.com/office/drawing/2014/main" id="{639FDC6B-65C6-604C-B795-C736B7C41C51}"/>
              </a:ext>
            </a:extLst>
          </p:cNvPr>
          <p:cNvSpPr>
            <a:spLocks noGrp="1"/>
          </p:cNvSpPr>
          <p:nvPr>
            <p:ph sz="half" idx="2"/>
          </p:nvPr>
        </p:nvSpPr>
        <p:spPr/>
        <p:txBody>
          <a:bodyPr/>
          <a:lstStyle/>
          <a:p>
            <a:pPr marL="0" indent="0">
              <a:buNone/>
            </a:pPr>
            <a:r>
              <a:rPr lang="en-US" b="1" dirty="0"/>
              <a:t>Warning Signs</a:t>
            </a:r>
          </a:p>
          <a:p>
            <a:r>
              <a:rPr lang="en-US" dirty="0"/>
              <a:t>Fear of eating in public or with others</a:t>
            </a:r>
          </a:p>
          <a:p>
            <a:r>
              <a:rPr lang="en-US" dirty="0"/>
              <a:t>Steals or hoards food in strange places </a:t>
            </a:r>
          </a:p>
          <a:p>
            <a:r>
              <a:rPr lang="en-US" dirty="0"/>
              <a:t>Frequently diets  </a:t>
            </a:r>
          </a:p>
          <a:p>
            <a:r>
              <a:rPr lang="en-US" dirty="0"/>
              <a:t>Creates lifestyle schedules or rituals to make time for binge sessions  </a:t>
            </a:r>
          </a:p>
          <a:p>
            <a:endParaRPr lang="en-US" dirty="0"/>
          </a:p>
          <a:p>
            <a:pPr marL="0" indent="0">
              <a:buNone/>
            </a:pPr>
            <a:endParaRPr lang="en-US" dirty="0"/>
          </a:p>
        </p:txBody>
      </p:sp>
    </p:spTree>
    <p:extLst>
      <p:ext uri="{BB962C8B-B14F-4D97-AF65-F5344CB8AC3E}">
        <p14:creationId xmlns:p14="http://schemas.microsoft.com/office/powerpoint/2010/main" val="3131687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9">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c 11">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28" name="Rectangle 13">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5">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3CBE902-1656-5147-A5C3-2F9A7FFE48FA}"/>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10 Steps to Positive Body Image</a:t>
            </a:r>
          </a:p>
        </p:txBody>
      </p:sp>
      <p:sp>
        <p:nvSpPr>
          <p:cNvPr id="31" name="Oval 19">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Arc 21">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74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3B1280B-6F04-4B4F-AA16-FBCDAB890CA4}"/>
              </a:ext>
            </a:extLst>
          </p:cNvPr>
          <p:cNvPicPr>
            <a:picLocks noChangeAspect="1"/>
          </p:cNvPicPr>
          <p:nvPr/>
        </p:nvPicPr>
        <p:blipFill>
          <a:blip r:embed="rId2"/>
          <a:stretch>
            <a:fillRect/>
          </a:stretch>
        </p:blipFill>
        <p:spPr>
          <a:xfrm>
            <a:off x="6541053" y="2202046"/>
            <a:ext cx="4777381" cy="228119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83ACF1-C565-F947-AD0D-E1E3C51A5391}"/>
              </a:ext>
            </a:extLst>
          </p:cNvPr>
          <p:cNvSpPr>
            <a:spLocks noGrp="1"/>
          </p:cNvSpPr>
          <p:nvPr>
            <p:ph type="title"/>
          </p:nvPr>
        </p:nvSpPr>
        <p:spPr>
          <a:xfrm>
            <a:off x="838201" y="479493"/>
            <a:ext cx="5257800" cy="1325563"/>
          </a:xfrm>
        </p:spPr>
        <p:txBody>
          <a:bodyPr>
            <a:normAutofit/>
          </a:bodyPr>
          <a:lstStyle/>
          <a:p>
            <a:r>
              <a:rPr lang="en-US" dirty="0"/>
              <a:t>1. Appreciate All Your Body Can Do</a:t>
            </a:r>
          </a:p>
        </p:txBody>
      </p:sp>
      <p:sp>
        <p:nvSpPr>
          <p:cNvPr id="3" name="Content Placeholder 2">
            <a:extLst>
              <a:ext uri="{FF2B5EF4-FFF2-40B4-BE49-F238E27FC236}">
                <a16:creationId xmlns:a16="http://schemas.microsoft.com/office/drawing/2014/main" id="{C69DDA77-E0EE-1F4D-9F9D-071D9F09801C}"/>
              </a:ext>
            </a:extLst>
          </p:cNvPr>
          <p:cNvSpPr>
            <a:spLocks noGrp="1"/>
          </p:cNvSpPr>
          <p:nvPr>
            <p:ph idx="1"/>
          </p:nvPr>
        </p:nvSpPr>
        <p:spPr>
          <a:xfrm>
            <a:off x="838201" y="1984443"/>
            <a:ext cx="5257800" cy="4192520"/>
          </a:xfrm>
        </p:spPr>
        <p:txBody>
          <a:bodyPr>
            <a:normAutofit/>
          </a:bodyPr>
          <a:lstStyle/>
          <a:p>
            <a:r>
              <a:rPr lang="en-US" sz="2000"/>
              <a:t>Every day your body carries you closer to your dreams. Celebrate all of the amazing things your body does for you—running, dancing, breathing, laughing, dreaming, etc.</a:t>
            </a:r>
          </a:p>
          <a:p>
            <a:endParaRPr lang="en-US" sz="2000"/>
          </a:p>
          <a:p>
            <a:endParaRPr lang="en-US" sz="2000"/>
          </a:p>
          <a:p>
            <a:endParaRPr lang="en-US" sz="2000"/>
          </a:p>
          <a:p>
            <a:endParaRPr lang="en-US" sz="2000"/>
          </a:p>
          <a:p>
            <a:endParaRPr lang="en-US" sz="2000"/>
          </a:p>
          <a:p>
            <a:pPr marL="0" indent="0">
              <a:buNone/>
            </a:pPr>
            <a:r>
              <a:rPr lang="en-US" sz="2000"/>
              <a:t>https://www.nationaleatingdisorders.org/get-involved/the-body-project</a:t>
            </a:r>
          </a:p>
          <a:p>
            <a:pPr marL="0" indent="0">
              <a:buNone/>
            </a:pPr>
            <a:endParaRPr lang="en-US" sz="2000"/>
          </a:p>
        </p:txBody>
      </p:sp>
    </p:spTree>
    <p:extLst>
      <p:ext uri="{BB962C8B-B14F-4D97-AF65-F5344CB8AC3E}">
        <p14:creationId xmlns:p14="http://schemas.microsoft.com/office/powerpoint/2010/main" val="233332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E8C4D9-8FAB-CE4F-BF7E-F056681BDEFE}"/>
              </a:ext>
            </a:extLst>
          </p:cNvPr>
          <p:cNvSpPr>
            <a:spLocks noGrp="1"/>
          </p:cNvSpPr>
          <p:nvPr>
            <p:ph type="title"/>
          </p:nvPr>
        </p:nvSpPr>
        <p:spPr>
          <a:xfrm>
            <a:off x="838200" y="365125"/>
            <a:ext cx="10515600" cy="1325563"/>
          </a:xfrm>
        </p:spPr>
        <p:txBody>
          <a:bodyPr>
            <a:normAutofit/>
          </a:bodyPr>
          <a:lstStyle/>
          <a:p>
            <a:r>
              <a:rPr lang="en-US" dirty="0"/>
              <a:t>2. Keep A List of What You Like About Yourself</a:t>
            </a:r>
          </a:p>
        </p:txBody>
      </p:sp>
      <p:sp>
        <p:nvSpPr>
          <p:cNvPr id="3" name="Content Placeholder 2">
            <a:extLst>
              <a:ext uri="{FF2B5EF4-FFF2-40B4-BE49-F238E27FC236}">
                <a16:creationId xmlns:a16="http://schemas.microsoft.com/office/drawing/2014/main" id="{FDEA87CA-521F-EA4B-A753-8443CE02599D}"/>
              </a:ext>
            </a:extLst>
          </p:cNvPr>
          <p:cNvSpPr>
            <a:spLocks noGrp="1"/>
          </p:cNvSpPr>
          <p:nvPr>
            <p:ph idx="1"/>
          </p:nvPr>
        </p:nvSpPr>
        <p:spPr>
          <a:xfrm>
            <a:off x="838200" y="1825625"/>
            <a:ext cx="5393361" cy="4351338"/>
          </a:xfrm>
        </p:spPr>
        <p:txBody>
          <a:bodyPr>
            <a:normAutofit/>
          </a:bodyPr>
          <a:lstStyle/>
          <a:p>
            <a:pPr marL="0" indent="0">
              <a:buNone/>
            </a:pPr>
            <a:r>
              <a:rPr lang="en-US" sz="2000"/>
              <a:t>Things that aren’t related to how much you weigh or what you look like. Read your list often. Add to it as you become aware of more things to like about yourself</a:t>
            </a:r>
          </a:p>
          <a:p>
            <a:pPr marL="0" indent="0">
              <a:buNone/>
            </a:pPr>
            <a:endParaRPr lang="en-US" sz="2000"/>
          </a:p>
          <a:p>
            <a:pPr marL="0" indent="0">
              <a:buNone/>
            </a:pPr>
            <a:endParaRPr lang="en-US" sz="2000"/>
          </a:p>
          <a:p>
            <a:pPr marL="0" indent="0">
              <a:buNone/>
            </a:pPr>
            <a:endParaRPr lang="en-US" sz="2000"/>
          </a:p>
          <a:p>
            <a:pPr marL="0" indent="0">
              <a:buNone/>
            </a:pPr>
            <a:endParaRPr lang="en-US" sz="2000"/>
          </a:p>
          <a:p>
            <a:endParaRPr lang="en-US" sz="2000"/>
          </a:p>
          <a:p>
            <a:pPr marL="0" indent="0">
              <a:buNone/>
            </a:pPr>
            <a:r>
              <a:rPr lang="en-US" sz="2000"/>
              <a:t>https://</a:t>
            </a:r>
            <a:r>
              <a:rPr lang="en-US" sz="2000" err="1"/>
              <a:t>www.nationaleatingdisorders.org</a:t>
            </a:r>
            <a:r>
              <a:rPr lang="en-US" sz="2000"/>
              <a:t>/get-involved/the-body-project</a:t>
            </a:r>
          </a:p>
          <a:p>
            <a:pPr marL="0" indent="0">
              <a:buNone/>
            </a:pPr>
            <a:endParaRPr lang="en-US" sz="2000"/>
          </a:p>
        </p:txBody>
      </p:sp>
      <p:pic>
        <p:nvPicPr>
          <p:cNvPr id="4" name="Picture 3">
            <a:extLst>
              <a:ext uri="{FF2B5EF4-FFF2-40B4-BE49-F238E27FC236}">
                <a16:creationId xmlns:a16="http://schemas.microsoft.com/office/drawing/2014/main" id="{0A862B87-04B2-DC41-95AD-B6C40E79FA04}"/>
              </a:ext>
            </a:extLst>
          </p:cNvPr>
          <p:cNvPicPr>
            <a:picLocks noChangeAspect="1"/>
          </p:cNvPicPr>
          <p:nvPr/>
        </p:nvPicPr>
        <p:blipFill rotWithShape="1">
          <a:blip r:embed="rId2"/>
          <a:srcRect r="-2"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788635"/>
      </p:ext>
    </p:extLst>
  </p:cSld>
  <p:clrMapOvr>
    <a:masterClrMapping/>
  </p:clrMapOvr>
</p:sld>
</file>

<file path=ppt/theme/theme1.xml><?xml version="1.0" encoding="utf-8"?>
<a:theme xmlns:a="http://schemas.openxmlformats.org/drawingml/2006/main" name="ShapesVTI">
  <a:themeElements>
    <a:clrScheme name="AnalogousFromDarkSeedLeftStep">
      <a:dk1>
        <a:srgbClr val="000000"/>
      </a:dk1>
      <a:lt1>
        <a:srgbClr val="FFFFFF"/>
      </a:lt1>
      <a:dk2>
        <a:srgbClr val="242B41"/>
      </a:dk2>
      <a:lt2>
        <a:srgbClr val="E2E8E5"/>
      </a:lt2>
      <a:accent1>
        <a:srgbClr val="C34D90"/>
      </a:accent1>
      <a:accent2>
        <a:srgbClr val="B13BAF"/>
      </a:accent2>
      <a:accent3>
        <a:srgbClr val="944DC3"/>
      </a:accent3>
      <a:accent4>
        <a:srgbClr val="5C47B6"/>
      </a:accent4>
      <a:accent5>
        <a:srgbClr val="4D68C3"/>
      </a:accent5>
      <a:accent6>
        <a:srgbClr val="3B88B1"/>
      </a:accent6>
      <a:hlink>
        <a:srgbClr val="666DCC"/>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0</TotalTime>
  <Words>850</Words>
  <Application>Microsoft Macintosh PowerPoint</Application>
  <PresentationFormat>Widescreen</PresentationFormat>
  <Paragraphs>133</Paragraphs>
  <Slides>22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Avenir Next LT Pro</vt:lpstr>
      <vt:lpstr>Calibri</vt:lpstr>
      <vt:lpstr>Tw Cen MT</vt:lpstr>
      <vt:lpstr>ShapesVTI</vt:lpstr>
      <vt:lpstr>Rise in Teens Struggling with Eating Disorders</vt:lpstr>
      <vt:lpstr>What are Eating Disorders?</vt:lpstr>
      <vt:lpstr>Most Common Types of Eating Disorders</vt:lpstr>
      <vt:lpstr>Anorexia Nervosa</vt:lpstr>
      <vt:lpstr>Bulimia Nervosa </vt:lpstr>
      <vt:lpstr>Binge Eating Disorder </vt:lpstr>
      <vt:lpstr>10 Steps to Positive Body Image</vt:lpstr>
      <vt:lpstr>1. Appreciate All Your Body Can Do</vt:lpstr>
      <vt:lpstr>2. Keep A List of What You Like About Yourself</vt:lpstr>
      <vt:lpstr>3. Remind Yourself That ”True Beauty” Is More Than Skin Deep</vt:lpstr>
      <vt:lpstr>4. Look At Yourself As A Whole Person</vt:lpstr>
      <vt:lpstr>5. Surround Yourself With Positive People </vt:lpstr>
      <vt:lpstr>6. Shut Down The Voices In Your Head Saying You’re Not Good Enough</vt:lpstr>
      <vt:lpstr>7. Wear Clothes That Are Comfortable For You</vt:lpstr>
      <vt:lpstr>8. Beware of Social Media</vt:lpstr>
      <vt:lpstr>9. Do Something Nice for Yourself</vt:lpstr>
      <vt:lpstr>10. Use the time and energy that you might have spent worrying about food, calories, and your weight to do something to help others</vt:lpstr>
      <vt:lpstr>Eating Disorder Treatment Centers in Arizona </vt:lpstr>
      <vt:lpstr>Rosewood Teen And Mom Share Inspiring Eating Disorder Recovery Story </vt:lpstr>
      <vt:lpstr>Psychotherapy Options for Eating Disorders</vt:lpstr>
      <vt:lpstr>Resources </vt:lpstr>
      <vt:lpstr>QUESTIONS OR COMMENTS?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 in Teens Struggling with Eating Disorders</dc:title>
  <dc:creator>Microsoft Office User</dc:creator>
  <cp:lastModifiedBy>Microsoft Office User</cp:lastModifiedBy>
  <cp:revision>1</cp:revision>
  <dcterms:created xsi:type="dcterms:W3CDTF">2020-05-07T21:22:07Z</dcterms:created>
  <dcterms:modified xsi:type="dcterms:W3CDTF">2020-05-07T21:22:24Z</dcterms:modified>
</cp:coreProperties>
</file>